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8.xml" ContentType="application/vnd.openxmlformats-officedocument.presentationml.slide+xml"/>
  <Override PartName="/ppt/slides/slide31.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7.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2.xml" ContentType="application/vnd.openxmlformats-officedocument.presentationml.slideMaster+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36"/>
  </p:notesMasterIdLst>
  <p:sldIdLst>
    <p:sldId id="256" r:id="rId3"/>
    <p:sldId id="260" r:id="rId4"/>
    <p:sldId id="267" r:id="rId5"/>
    <p:sldId id="264" r:id="rId6"/>
    <p:sldId id="268" r:id="rId7"/>
    <p:sldId id="269" r:id="rId8"/>
    <p:sldId id="270" r:id="rId9"/>
    <p:sldId id="271" r:id="rId10"/>
    <p:sldId id="261" r:id="rId11"/>
    <p:sldId id="272" r:id="rId12"/>
    <p:sldId id="273" r:id="rId13"/>
    <p:sldId id="274" r:id="rId14"/>
    <p:sldId id="275" r:id="rId15"/>
    <p:sldId id="276" r:id="rId16"/>
    <p:sldId id="277" r:id="rId17"/>
    <p:sldId id="278" r:id="rId18"/>
    <p:sldId id="280" r:id="rId19"/>
    <p:sldId id="290" r:id="rId20"/>
    <p:sldId id="291" r:id="rId21"/>
    <p:sldId id="281" r:id="rId22"/>
    <p:sldId id="282" r:id="rId23"/>
    <p:sldId id="283" r:id="rId24"/>
    <p:sldId id="284" r:id="rId25"/>
    <p:sldId id="300" r:id="rId26"/>
    <p:sldId id="293" r:id="rId27"/>
    <p:sldId id="294" r:id="rId28"/>
    <p:sldId id="295" r:id="rId29"/>
    <p:sldId id="297" r:id="rId30"/>
    <p:sldId id="298" r:id="rId31"/>
    <p:sldId id="299" r:id="rId32"/>
    <p:sldId id="286" r:id="rId33"/>
    <p:sldId id="287" r:id="rId34"/>
    <p:sldId id="259" r:id="rId35"/>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7" autoAdjust="0"/>
    <p:restoredTop sz="98377" autoAdjust="0"/>
  </p:normalViewPr>
  <p:slideViewPr>
    <p:cSldViewPr>
      <p:cViewPr>
        <p:scale>
          <a:sx n="100" d="100"/>
          <a:sy n="100" d="100"/>
        </p:scale>
        <p:origin x="-31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ustomXml" Target="../customXml/item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F23E9F-FFEF-454B-9463-46DC441C34C3}" type="datetimeFigureOut">
              <a:rPr lang="en-US" smtClean="0"/>
              <a:t>6/18/2012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81604F-8B9A-4E79-B832-1FF7E1E1D592}" type="slidenum">
              <a:rPr lang="en-US" smtClean="0"/>
              <a:t>‹#›</a:t>
            </a:fld>
            <a:endParaRPr lang="en-US"/>
          </a:p>
        </p:txBody>
      </p:sp>
    </p:spTree>
    <p:extLst>
      <p:ext uri="{BB962C8B-B14F-4D97-AF65-F5344CB8AC3E}">
        <p14:creationId xmlns:p14="http://schemas.microsoft.com/office/powerpoint/2010/main" val="42224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we need to add workflow and integration…??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50208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7970" indent="-167970">
              <a:buFont typeface="Arial" pitchFamily="34" charset="0"/>
              <a:buChar char="•"/>
            </a:pPr>
            <a:r>
              <a:rPr lang="en-US" sz="900" dirty="0">
                <a:latin typeface="Segoe UI" pitchFamily="34" charset="0"/>
              </a:rPr>
              <a:t>Windows Azure Active Directory is a modern cloud service providing identity management and access control capabilities to cloud applications,  whether those are Windows Azure applications, Microsoft Office 365, Dynamics CRM Online, Windows </a:t>
            </a:r>
            <a:r>
              <a:rPr lang="en-US" sz="900" dirty="0" err="1">
                <a:latin typeface="Segoe UI" pitchFamily="34" charset="0"/>
              </a:rPr>
              <a:t>Intune</a:t>
            </a:r>
            <a:r>
              <a:rPr lang="en-US" sz="900" dirty="0">
                <a:latin typeface="Segoe UI" pitchFamily="34" charset="0"/>
              </a:rPr>
              <a:t> or other 3</a:t>
            </a:r>
            <a:r>
              <a:rPr lang="en-US" sz="900" baseline="30000" dirty="0">
                <a:latin typeface="Segoe UI" pitchFamily="34" charset="0"/>
              </a:rPr>
              <a:t>rd</a:t>
            </a:r>
            <a:r>
              <a:rPr lang="en-US" sz="900" dirty="0">
                <a:latin typeface="Segoe UI" pitchFamily="34" charset="0"/>
              </a:rPr>
              <a:t> party cloud services.  </a:t>
            </a:r>
          </a:p>
          <a:p>
            <a:endParaRPr lang="en-US" sz="900" dirty="0">
              <a:latin typeface="Segoe UI" pitchFamily="34" charset="0"/>
            </a:endParaRPr>
          </a:p>
          <a:p>
            <a:pPr marL="167970" indent="-167970">
              <a:buFont typeface="Arial" pitchFamily="34" charset="0"/>
              <a:buChar char="•"/>
            </a:pPr>
            <a:r>
              <a:rPr lang="en-US" sz="900" dirty="0">
                <a:latin typeface="Segoe UI" pitchFamily="34" charset="0"/>
              </a:rPr>
              <a:t>Combines the proven enterprise capabilities of Active Directory with the scale and elasticity of Windows Azure, so you can bring your applications to the cloud easily. Windows Azure Active Directory provides an identity provider, access control, easy integration with your on-premises AD deployments, and full support of third party identity providers.</a:t>
            </a:r>
          </a:p>
          <a:p>
            <a:endParaRPr lang="en-US" sz="900" dirty="0">
              <a:latin typeface="Segoe UI" pitchFamily="34" charset="0"/>
            </a:endParaRPr>
          </a:p>
          <a:p>
            <a:r>
              <a:rPr lang="en-US" sz="900" dirty="0">
                <a:latin typeface="Segoe UI" pitchFamily="34" charset="0"/>
              </a:rPr>
              <a:t>Benefits of the Windows Azure Active Directory include:</a:t>
            </a:r>
          </a:p>
          <a:p>
            <a:pPr marL="167970" indent="-167970">
              <a:buFont typeface="Arial" pitchFamily="34" charset="0"/>
              <a:buChar char="•"/>
            </a:pPr>
            <a:r>
              <a:rPr lang="en-US" sz="900" b="1" dirty="0">
                <a:latin typeface="Segoe UI" pitchFamily="34" charset="0"/>
              </a:rPr>
              <a:t>Single sign-on across your cloud applications</a:t>
            </a:r>
            <a:r>
              <a:rPr lang="en-US" sz="900" dirty="0">
                <a:latin typeface="Segoe UI" pitchFamily="34" charset="0"/>
              </a:rPr>
              <a:t>: Windows Azure Active Directory (AD) gives end users a seamless single sign-on experience for Microsoft and third party cloud services as well as applications built on Azure.</a:t>
            </a:r>
          </a:p>
          <a:p>
            <a:pPr marL="167970" indent="-167970">
              <a:buFont typeface="Arial" pitchFamily="34" charset="0"/>
              <a:buChar char="•"/>
            </a:pPr>
            <a:r>
              <a:rPr lang="en-US" sz="900" b="1" dirty="0">
                <a:latin typeface="Segoe UI" pitchFamily="34" charset="0"/>
              </a:rPr>
              <a:t>Simple integration with your on-premises Active Directory: </a:t>
            </a:r>
            <a:r>
              <a:rPr lang="en-US" sz="900" dirty="0">
                <a:latin typeface="Segoe UI" pitchFamily="34" charset="0"/>
              </a:rPr>
              <a:t>You can quickly extend your existing on-premises Active Directory to apply policy and control and authenticate users with their existing accounts to Windows Azure and other cloud services. </a:t>
            </a:r>
          </a:p>
          <a:p>
            <a:pPr marL="167970" indent="-167970">
              <a:buFont typeface="Arial" pitchFamily="34" charset="0"/>
              <a:buChar char="•"/>
            </a:pPr>
            <a:r>
              <a:rPr lang="en-US" sz="900" b="1" dirty="0">
                <a:latin typeface="Segoe UI" pitchFamily="34" charset="0"/>
              </a:rPr>
              <a:t>Easily create and manage identities in the Cloud : </a:t>
            </a:r>
            <a:r>
              <a:rPr lang="en-US" sz="900" dirty="0">
                <a:latin typeface="Segoe UI" pitchFamily="34" charset="0"/>
              </a:rPr>
              <a:t>For organizations that don’t require an on-premise AD deployment, Windows Azure Active Directory provides an easy way to create and manage identities in the Cloud.</a:t>
            </a:r>
          </a:p>
          <a:p>
            <a:pPr marL="167970" indent="-167970">
              <a:buFont typeface="Arial" pitchFamily="34" charset="0"/>
              <a:buChar char="•"/>
            </a:pPr>
            <a:r>
              <a:rPr lang="en-US" sz="900" b="1" dirty="0">
                <a:latin typeface="Segoe UI" pitchFamily="34" charset="0"/>
              </a:rPr>
              <a:t>Build social enterprise apps: </a:t>
            </a:r>
            <a:r>
              <a:rPr lang="en-US" sz="900" dirty="0">
                <a:latin typeface="Segoe UI" pitchFamily="34" charset="0"/>
              </a:rPr>
              <a:t>Windows Azure Active Directory provides an enterprise social graph for applications to discover information and relationships between identities easily so that developers and ISVs can build a richer end user experience. </a:t>
            </a:r>
          </a:p>
          <a:p>
            <a:pPr marL="167970" indent="-167970">
              <a:buFont typeface="Arial" pitchFamily="34" charset="0"/>
              <a:buChar char="•"/>
            </a:pPr>
            <a:r>
              <a:rPr lang="en-US" sz="900" b="1" dirty="0">
                <a:latin typeface="Segoe UI" pitchFamily="34" charset="0"/>
              </a:rPr>
              <a:t>Flexibility to use your development tools and social identities : </a:t>
            </a:r>
            <a:r>
              <a:rPr lang="en-US" sz="900" dirty="0">
                <a:latin typeface="Segoe UI" pitchFamily="34" charset="0"/>
              </a:rPr>
              <a:t>With Windows Azure Active Directory, you can use .NET, PHP, Java and Node.js and get out-of-the-box support for popular web identity providers including Windows Live ID, Google, Yahoo!, and Facebook.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80824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eriod"/>
            </a:pPr>
            <a:r>
              <a:rPr lang="en-US" baseline="0" dirty="0" smtClean="0"/>
              <a:t>User </a:t>
            </a:r>
            <a:r>
              <a:rPr lang="ru-RU" baseline="0" dirty="0" smtClean="0"/>
              <a:t>запрашивает страницу </a:t>
            </a:r>
            <a:r>
              <a:rPr lang="en-US" baseline="0" dirty="0" smtClean="0"/>
              <a:t>SharePoint, </a:t>
            </a:r>
            <a:r>
              <a:rPr lang="ru-RU" baseline="0" dirty="0" smtClean="0"/>
              <a:t>на которой есть</a:t>
            </a:r>
            <a:r>
              <a:rPr lang="en-US" baseline="0" dirty="0" smtClean="0"/>
              <a:t> </a:t>
            </a:r>
            <a:r>
              <a:rPr lang="en-US" baseline="0" dirty="0" err="1" smtClean="0"/>
              <a:t>WebParts</a:t>
            </a:r>
            <a:r>
              <a:rPr lang="en-US" baseline="0" dirty="0" smtClean="0"/>
              <a:t>, </a:t>
            </a:r>
            <a:r>
              <a:rPr lang="ru-RU" baseline="0" dirty="0" smtClean="0"/>
              <a:t>представляющие собой обычные </a:t>
            </a:r>
            <a:r>
              <a:rPr lang="en-US" baseline="0" dirty="0" err="1" smtClean="0"/>
              <a:t>iFrame</a:t>
            </a:r>
            <a:r>
              <a:rPr lang="en-US" baseline="0" dirty="0" smtClean="0"/>
              <a:t>.</a:t>
            </a:r>
          </a:p>
          <a:p>
            <a:pPr marL="228600" indent="-228600">
              <a:buAutoNum type="arabicPeriod"/>
            </a:pPr>
            <a:r>
              <a:rPr lang="en-US" baseline="0" dirty="0" err="1" smtClean="0"/>
              <a:t>WebParts</a:t>
            </a:r>
            <a:r>
              <a:rPr lang="en-US" baseline="0" dirty="0" smtClean="0"/>
              <a:t> </a:t>
            </a:r>
            <a:r>
              <a:rPr lang="ru-RU" baseline="0" dirty="0" smtClean="0"/>
              <a:t>пробуют начать загруать содерджимое с </a:t>
            </a:r>
            <a:r>
              <a:rPr lang="en-US" baseline="0" dirty="0" smtClean="0"/>
              <a:t>Azure </a:t>
            </a:r>
          </a:p>
          <a:p>
            <a:pPr marL="228600" indent="-228600">
              <a:buAutoNum type="arabicPeriod"/>
            </a:pPr>
            <a:r>
              <a:rPr lang="en-US" baseline="0" dirty="0" smtClean="0"/>
              <a:t> </a:t>
            </a:r>
            <a:r>
              <a:rPr lang="ru-RU" baseline="0" dirty="0" smtClean="0"/>
              <a:t>в этот момент </a:t>
            </a:r>
            <a:r>
              <a:rPr lang="en-US" baseline="0" dirty="0" smtClean="0"/>
              <a:t>Azure</a:t>
            </a:r>
            <a:r>
              <a:rPr lang="ru-RU" baseline="0" dirty="0" smtClean="0"/>
              <a:t> возвращает </a:t>
            </a:r>
            <a:r>
              <a:rPr lang="en-US" baseline="0" dirty="0" smtClean="0"/>
              <a:t>Redirect </a:t>
            </a:r>
            <a:r>
              <a:rPr lang="ru-RU" baseline="0" dirty="0" smtClean="0"/>
              <a:t>на </a:t>
            </a:r>
            <a:r>
              <a:rPr lang="en-US" baseline="0" dirty="0" smtClean="0"/>
              <a:t>ADFS </a:t>
            </a:r>
            <a:r>
              <a:rPr lang="ru-RU" baseline="0" dirty="0" smtClean="0"/>
              <a:t>или </a:t>
            </a:r>
            <a:r>
              <a:rPr lang="en-US" baseline="0" dirty="0" smtClean="0"/>
              <a:t>ADFS Proxy </a:t>
            </a:r>
            <a:r>
              <a:rPr lang="ru-RU" baseline="0" dirty="0" smtClean="0"/>
              <a:t>для аутентификации</a:t>
            </a:r>
            <a:endParaRPr lang="en-US" baseline="0" dirty="0" smtClean="0"/>
          </a:p>
          <a:p>
            <a:pPr marL="228600" indent="-228600">
              <a:buAutoNum type="arabicPeriod"/>
            </a:pPr>
            <a:r>
              <a:rPr lang="ru-RU" baseline="0" dirty="0" smtClean="0"/>
              <a:t>Пользователь вводит учетные данные или аутентифицируется автоматически (для зоны </a:t>
            </a:r>
            <a:r>
              <a:rPr lang="en-US" baseline="0" dirty="0" smtClean="0"/>
              <a:t>Intranet)</a:t>
            </a:r>
          </a:p>
          <a:p>
            <a:pPr marL="0" indent="0">
              <a:buNone/>
            </a:pPr>
            <a:r>
              <a:rPr lang="ru-RU" baseline="0" dirty="0" smtClean="0"/>
              <a:t>И его вместе с токеном передают обратно в </a:t>
            </a:r>
            <a:r>
              <a:rPr lang="en-US" baseline="0" dirty="0" smtClean="0"/>
              <a:t>Azure</a:t>
            </a:r>
            <a:endParaRPr lang="ru-RU" baseline="0" dirty="0" smtClean="0"/>
          </a:p>
          <a:p>
            <a:pPr marL="0" indent="0">
              <a:buNone/>
            </a:pPr>
            <a:endParaRPr lang="ru-RU" baseline="0" dirty="0" smtClean="0"/>
          </a:p>
          <a:p>
            <a:pPr marL="0" indent="0">
              <a:buNone/>
            </a:pPr>
            <a:r>
              <a:rPr lang="ru-RU" baseline="0" dirty="0" smtClean="0"/>
              <a:t>Плюс – простая реализация</a:t>
            </a:r>
          </a:p>
          <a:p>
            <a:pPr marL="0" indent="0">
              <a:buNone/>
            </a:pPr>
            <a:r>
              <a:rPr lang="ru-RU" baseline="0" dirty="0" smtClean="0"/>
              <a:t>Минус – редирект пользователя</a:t>
            </a:r>
            <a:r>
              <a:rPr lang="en-US" baseline="0" dirty="0" smtClean="0"/>
              <a:t>, </a:t>
            </a:r>
            <a:r>
              <a:rPr lang="ru-RU" baseline="0" dirty="0" smtClean="0"/>
              <a:t>невозмодность закешировать данные на стороне клиента</a:t>
            </a:r>
            <a:endParaRPr lang="ru-RU" dirty="0"/>
          </a:p>
        </p:txBody>
      </p:sp>
      <p:sp>
        <p:nvSpPr>
          <p:cNvPr id="4" name="Номер слайда 3"/>
          <p:cNvSpPr>
            <a:spLocks noGrp="1"/>
          </p:cNvSpPr>
          <p:nvPr>
            <p:ph type="sldNum" sz="quarter" idx="10"/>
          </p:nvPr>
        </p:nvSpPr>
        <p:spPr/>
        <p:txBody>
          <a:bodyPr/>
          <a:lstStyle/>
          <a:p>
            <a:fld id="{D4E0D3F2-9D66-465E-8E30-E3CD5CA3848F}" type="slidenum">
              <a:rPr lang="ru-RU" smtClean="0">
                <a:solidFill>
                  <a:prstClr val="black"/>
                </a:solidFill>
              </a:rPr>
              <a:pPr/>
              <a:t>18</a:t>
            </a:fld>
            <a:endParaRPr lang="ru-RU">
              <a:solidFill>
                <a:prstClr val="black"/>
              </a:solidFill>
            </a:endParaRPr>
          </a:p>
        </p:txBody>
      </p:sp>
    </p:spTree>
    <p:extLst>
      <p:ext uri="{BB962C8B-B14F-4D97-AF65-F5344CB8AC3E}">
        <p14:creationId xmlns:p14="http://schemas.microsoft.com/office/powerpoint/2010/main" val="3326302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Второй вариант не требует от пользователя никаких</a:t>
            </a:r>
            <a:r>
              <a:rPr lang="ru-RU" baseline="0" dirty="0" smtClean="0"/>
              <a:t> действий</a:t>
            </a:r>
            <a:r>
              <a:rPr lang="en-US" baseline="0" dirty="0" smtClean="0"/>
              <a:t>, </a:t>
            </a:r>
            <a:r>
              <a:rPr lang="ru-RU" baseline="0" dirty="0" smtClean="0"/>
              <a:t>он более сложен в реализации</a:t>
            </a:r>
            <a:r>
              <a:rPr lang="en-US" baseline="0" dirty="0" smtClean="0"/>
              <a:t>, </a:t>
            </a:r>
            <a:r>
              <a:rPr lang="ru-RU" baseline="0" dirty="0" smtClean="0"/>
              <a:t>но предоставляет большие возможности</a:t>
            </a:r>
            <a:r>
              <a:rPr lang="en-US" baseline="0" dirty="0" smtClean="0"/>
              <a:t>. </a:t>
            </a:r>
            <a:r>
              <a:rPr lang="ru-RU" baseline="0" dirty="0" smtClean="0"/>
              <a:t>Напрмиер</a:t>
            </a:r>
            <a:r>
              <a:rPr lang="en-US" baseline="0" dirty="0" smtClean="0"/>
              <a:t>, </a:t>
            </a:r>
            <a:r>
              <a:rPr lang="ru-RU" baseline="0" dirty="0" smtClean="0"/>
              <a:t>возможно реализовать умное кеширование в компоненте </a:t>
            </a:r>
            <a:r>
              <a:rPr lang="en-US" baseline="0" dirty="0" err="1" smtClean="0"/>
              <a:t>WebPart</a:t>
            </a:r>
            <a:r>
              <a:rPr lang="en-US" baseline="0" dirty="0" smtClean="0"/>
              <a:t>.</a:t>
            </a:r>
          </a:p>
          <a:p>
            <a:pPr marL="228600" indent="-228600">
              <a:buAutoNum type="arabicPeriod"/>
            </a:pPr>
            <a:r>
              <a:rPr lang="ru-RU" baseline="0" dirty="0" smtClean="0"/>
              <a:t>Пользователь получает страницу </a:t>
            </a:r>
            <a:r>
              <a:rPr lang="en-US" baseline="0" dirty="0" smtClean="0"/>
              <a:t>SharePoint</a:t>
            </a:r>
          </a:p>
          <a:p>
            <a:pPr marL="228600" indent="-228600">
              <a:buAutoNum type="arabicPeriod"/>
            </a:pPr>
            <a:r>
              <a:rPr lang="ru-RU" baseline="0" dirty="0" smtClean="0"/>
              <a:t>При генерации страницы вызывается Локига компоненты Пряники</a:t>
            </a:r>
            <a:r>
              <a:rPr lang="en-US" baseline="0" dirty="0" smtClean="0"/>
              <a:t>, </a:t>
            </a:r>
            <a:r>
              <a:rPr lang="ru-RU" baseline="0" dirty="0" smtClean="0"/>
              <a:t>которая делает запрос к </a:t>
            </a:r>
            <a:r>
              <a:rPr lang="en-US" baseline="0" dirty="0" smtClean="0"/>
              <a:t>Azure</a:t>
            </a:r>
          </a:p>
          <a:p>
            <a:pPr marL="228600" indent="-228600">
              <a:buAutoNum type="arabicPeriod"/>
            </a:pPr>
            <a:r>
              <a:rPr lang="ru-RU" baseline="0" dirty="0" smtClean="0"/>
              <a:t>В процессе установки защищенного соединения и аутентификации пользователя на сервисе требуется токен</a:t>
            </a:r>
            <a:r>
              <a:rPr lang="en-US" baseline="0" dirty="0" smtClean="0"/>
              <a:t>, </a:t>
            </a:r>
            <a:r>
              <a:rPr lang="ru-RU" baseline="0" dirty="0" smtClean="0"/>
              <a:t>который получается </a:t>
            </a:r>
            <a:r>
              <a:rPr lang="en-US" baseline="0" dirty="0" smtClean="0"/>
              <a:t>WCF-</a:t>
            </a:r>
            <a:r>
              <a:rPr lang="ru-RU" baseline="0" dirty="0" smtClean="0"/>
              <a:t>клиентом от </a:t>
            </a:r>
            <a:r>
              <a:rPr lang="en-US" baseline="0" dirty="0" smtClean="0"/>
              <a:t>ADFS </a:t>
            </a:r>
            <a:r>
              <a:rPr lang="ru-RU" baseline="0" dirty="0" smtClean="0"/>
              <a:t>или </a:t>
            </a:r>
            <a:r>
              <a:rPr lang="en-US" baseline="0" dirty="0" smtClean="0"/>
              <a:t>ADFS-Proxy</a:t>
            </a:r>
          </a:p>
          <a:p>
            <a:pPr marL="228600" indent="-228600">
              <a:buAutoNum type="arabicPeriod"/>
            </a:pPr>
            <a:r>
              <a:rPr lang="ru-RU" dirty="0" smtClean="0"/>
              <a:t>В</a:t>
            </a:r>
            <a:r>
              <a:rPr lang="ru-RU" baseline="0" dirty="0" smtClean="0"/>
              <a:t> результате после аутентификации клиента </a:t>
            </a:r>
            <a:r>
              <a:rPr lang="en-US" baseline="0" dirty="0" err="1" smtClean="0"/>
              <a:t>WebParts</a:t>
            </a:r>
            <a:r>
              <a:rPr lang="en-US" baseline="0" dirty="0" smtClean="0"/>
              <a:t> </a:t>
            </a:r>
            <a:r>
              <a:rPr lang="ru-RU" baseline="0" dirty="0" smtClean="0"/>
              <a:t>получает необходинмые данные для отображения </a:t>
            </a:r>
          </a:p>
          <a:p>
            <a:pPr marL="228600" indent="-228600">
              <a:buAutoNum type="arabicPeriod"/>
            </a:pPr>
            <a:endParaRPr lang="ru-RU" baseline="0" dirty="0" smtClean="0"/>
          </a:p>
          <a:p>
            <a:pPr marL="0" indent="0">
              <a:buNone/>
            </a:pPr>
            <a:r>
              <a:rPr lang="ru-RU" dirty="0" smtClean="0"/>
              <a:t>Данный</a:t>
            </a:r>
            <a:r>
              <a:rPr lang="ru-RU" baseline="0" dirty="0" smtClean="0"/>
              <a:t> подход позволяет не только кешировать данные</a:t>
            </a:r>
            <a:r>
              <a:rPr lang="en-US" baseline="0" dirty="0" smtClean="0"/>
              <a:t>, </a:t>
            </a:r>
            <a:r>
              <a:rPr lang="ru-RU" baseline="0" dirty="0" smtClean="0"/>
              <a:t>но и сохранить полученный токен для аутентификации в последующих запросах</a:t>
            </a:r>
            <a:endParaRPr lang="ru-RU" dirty="0"/>
          </a:p>
        </p:txBody>
      </p:sp>
      <p:sp>
        <p:nvSpPr>
          <p:cNvPr id="4" name="Номер слайда 3"/>
          <p:cNvSpPr>
            <a:spLocks noGrp="1"/>
          </p:cNvSpPr>
          <p:nvPr>
            <p:ph type="sldNum" sz="quarter" idx="10"/>
          </p:nvPr>
        </p:nvSpPr>
        <p:spPr/>
        <p:txBody>
          <a:bodyPr/>
          <a:lstStyle/>
          <a:p>
            <a:fld id="{D4E0D3F2-9D66-465E-8E30-E3CD5CA3848F}" type="slidenum">
              <a:rPr lang="ru-RU" smtClean="0">
                <a:solidFill>
                  <a:prstClr val="black"/>
                </a:solidFill>
              </a:rPr>
              <a:pPr/>
              <a:t>19</a:t>
            </a:fld>
            <a:endParaRPr lang="ru-RU">
              <a:solidFill>
                <a:prstClr val="black"/>
              </a:solidFill>
            </a:endParaRPr>
          </a:p>
        </p:txBody>
      </p:sp>
    </p:spTree>
    <p:extLst>
      <p:ext uri="{BB962C8B-B14F-4D97-AF65-F5344CB8AC3E}">
        <p14:creationId xmlns:p14="http://schemas.microsoft.com/office/powerpoint/2010/main" val="332630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E2F693-10F3-4308-A631-BE9E42A522E4}" type="slidenum">
              <a:rPr lang="en-US" smtClean="0"/>
              <a:t>28</a:t>
            </a:fld>
            <a:endParaRPr lang="en-US"/>
          </a:p>
        </p:txBody>
      </p:sp>
    </p:spTree>
    <p:extLst>
      <p:ext uri="{BB962C8B-B14F-4D97-AF65-F5344CB8AC3E}">
        <p14:creationId xmlns:p14="http://schemas.microsoft.com/office/powerpoint/2010/main" val="7889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E2F693-10F3-4308-A631-BE9E42A522E4}" type="slidenum">
              <a:rPr lang="en-US" smtClean="0"/>
              <a:t>30</a:t>
            </a:fld>
            <a:endParaRPr lang="en-US"/>
          </a:p>
        </p:txBody>
      </p:sp>
    </p:spTree>
    <p:extLst>
      <p:ext uri="{BB962C8B-B14F-4D97-AF65-F5344CB8AC3E}">
        <p14:creationId xmlns:p14="http://schemas.microsoft.com/office/powerpoint/2010/main" val="7889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412776"/>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4023244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747897"/>
          </a:xfrm>
        </p:spPr>
        <p:txBody>
          <a:bodyPr/>
          <a:lstStyle>
            <a:lvl1pPr>
              <a:defRPr sz="46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040883"/>
          </a:xfrm>
        </p:spPr>
        <p:txBody>
          <a:bodyPr/>
          <a:lstStyle>
            <a:lvl1pPr marL="2668" indent="0">
              <a:spcBef>
                <a:spcPts val="0"/>
              </a:spcBef>
              <a:spcAft>
                <a:spcPts val="756"/>
              </a:spcAft>
              <a:buSzPct val="80000"/>
              <a:buFont typeface="Arial" pitchFamily="34" charset="0"/>
              <a:buNone/>
              <a:defRPr sz="3400" spc="-84" baseline="0">
                <a:gradFill>
                  <a:gsLst>
                    <a:gs pos="0">
                      <a:srgbClr val="595959"/>
                    </a:gs>
                    <a:gs pos="86000">
                      <a:srgbClr val="595959"/>
                    </a:gs>
                  </a:gsLst>
                  <a:lin ang="5400000" scaled="0"/>
                </a:gradFill>
                <a:latin typeface="Segoe UI Light" pitchFamily="34" charset="0"/>
              </a:defRPr>
            </a:lvl1pPr>
            <a:lvl2pPr marL="2668" indent="0">
              <a:spcBef>
                <a:spcPts val="0"/>
              </a:spcBef>
              <a:buSzPct val="80000"/>
              <a:buFont typeface="Arial" pitchFamily="34" charset="0"/>
              <a:buNone/>
              <a:defRPr sz="1700" spc="-42" baseline="0">
                <a:gradFill>
                  <a:gsLst>
                    <a:gs pos="0">
                      <a:srgbClr val="595959"/>
                    </a:gs>
                    <a:gs pos="86000">
                      <a:srgbClr val="595959"/>
                    </a:gs>
                  </a:gsLst>
                  <a:lin ang="5400000" scaled="0"/>
                </a:gradFill>
              </a:defRPr>
            </a:lvl2pPr>
            <a:lvl3pPr marL="1057522" indent="-33872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348241" indent="-29071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630958" indent="-2827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29708577"/>
      </p:ext>
    </p:extLst>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08826720"/>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428600"/>
            <a:ext cx="8011068" cy="960129"/>
          </a:xfrm>
          <a:prstGeom prst="rect">
            <a:avLst/>
          </a:prstGeom>
        </p:spPr>
        <p:txBody>
          <a:bodyPr lIns="0"/>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7" y="2228840"/>
            <a:ext cx="1708075" cy="228030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2228840"/>
            <a:ext cx="1710228" cy="2283179"/>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2228840"/>
            <a:ext cx="1710228" cy="2283179"/>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6" y="2228840"/>
            <a:ext cx="1708075" cy="2280304"/>
          </a:xfrm>
          <a:prstGeom prst="rect">
            <a:avLst/>
          </a:prstGeom>
          <a:solidFill>
            <a:schemeClr val="accent2"/>
          </a:solidFill>
        </p:spPr>
        <p:txBody>
          <a:bodyPr anchor="b"/>
          <a:lstStyle>
            <a:lvl1pPr marL="0" indent="0">
              <a:buNone/>
              <a:defRPr sz="120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smtClean="0"/>
              <a:t>Click to edit Master text styles</a:t>
            </a:r>
            <a:endParaRPr lang="ru-RU" dirty="0"/>
          </a:p>
        </p:txBody>
      </p:sp>
    </p:spTree>
    <p:extLst>
      <p:ext uri="{BB962C8B-B14F-4D97-AF65-F5344CB8AC3E}">
        <p14:creationId xmlns:p14="http://schemas.microsoft.com/office/powerpoint/2010/main" val="329663605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00AAB66E-7E29-413D-83EF-29F0178CA6C3}" type="datetimeFigureOut">
              <a:rPr lang="ru-RU" smtClean="0"/>
              <a:t>18.06.2012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6A0A0F5-7665-4711-9A63-7D36C3480454}" type="slidenum">
              <a:rPr lang="ru-RU" smtClean="0"/>
              <a:t>‹#›</a:t>
            </a:fld>
            <a:endParaRPr lang="ru-RU"/>
          </a:p>
        </p:txBody>
      </p:sp>
    </p:spTree>
    <p:extLst>
      <p:ext uri="{BB962C8B-B14F-4D97-AF65-F5344CB8AC3E}">
        <p14:creationId xmlns:p14="http://schemas.microsoft.com/office/powerpoint/2010/main" val="393731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E5742F8B-14A1-4CD8-A0DC-ECD3BCB5B6F8}" type="slidenum">
              <a:rPr lang="ru-RU" smtClean="0"/>
              <a:pPr/>
              <a:t>‹#›</a:t>
            </a:fld>
            <a:endParaRPr lang="ru-RU" dirty="0"/>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8" name="Нижний колонтитул 7"/>
          <p:cNvSpPr>
            <a:spLocks noGrp="1"/>
          </p:cNvSpPr>
          <p:nvPr>
            <p:ph type="ftr" sz="quarter" idx="11"/>
          </p:nvPr>
        </p:nvSpPr>
        <p:spPr/>
        <p:txBody>
          <a:bodyPr/>
          <a:lstStyle/>
          <a:p>
            <a:endParaRPr lang="ru-RU" dirty="0"/>
          </a:p>
        </p:txBody>
      </p:sp>
      <p:sp>
        <p:nvSpPr>
          <p:cNvPr id="9" name="Номер слайда 8"/>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E5742F8B-14A1-4CD8-A0DC-ECD3BCB5B6F8}" type="slidenum">
              <a:rPr lang="ru-RU" smtClean="0"/>
              <a:pPr/>
              <a:t>‹#›</a:t>
            </a:fld>
            <a:endParaRPr lang="ru-RU" dirty="0"/>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pPr/>
              <a:t>18.06.2012</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image" Target="../media/image1.jpg"/><Relationship Id="rId2" Type="http://schemas.openxmlformats.org/officeDocument/2006/relationships/slideLayout" Target="../slideLayouts/slideLayout3.xml"/><Relationship Id="rId16"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spcBef>
          <a:spcPct val="0"/>
        </a:spcBef>
        <a:buNone/>
        <a:defRPr sz="2800" kern="1200" baseline="0">
          <a:solidFill>
            <a:srgbClr val="00B0F0"/>
          </a:solidFill>
          <a:latin typeface="Segoe UI"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None/>
        <a:defRPr sz="2800" kern="1200" baseline="0">
          <a:solidFill>
            <a:schemeClr val="bg1"/>
          </a:solidFill>
          <a:latin typeface="Segoe U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chemeClr val="bg1"/>
          </a:solidFill>
          <a:latin typeface="Segoe U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bg1"/>
          </a:solidFill>
          <a:latin typeface="Segoe U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pPr/>
              <a:t>18.06.2012</a:t>
            </a:fld>
            <a:endParaRPr lang="ru-RU" dirty="0"/>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pPr/>
              <a:t>‹#›</a:t>
            </a:fld>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 id="2147483665" r:id="rId14"/>
    <p:sldLayoutId id="2147483666" r:id="rId15"/>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mailto:user@domain.com" TargetMode="External"/><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eg"/><Relationship Id="rId3" Type="http://schemas.openxmlformats.org/officeDocument/2006/relationships/image" Target="../media/image44.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6.xml"/><Relationship Id="rId16"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49.png"/><Relationship Id="rId11" Type="http://schemas.openxmlformats.org/officeDocument/2006/relationships/image" Target="../media/image58.png"/><Relationship Id="rId5" Type="http://schemas.openxmlformats.org/officeDocument/2006/relationships/image" Target="../media/image51.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56.png"/><Relationship Id="rId1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hyperlink" Target="http://spellabs.cloudapp.net/About.aspx" TargetMode="External"/><Relationship Id="rId18" Type="http://schemas.openxmlformats.org/officeDocument/2006/relationships/image" Target="../media/image77.pn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45.png"/><Relationship Id="rId2" Type="http://schemas.openxmlformats.org/officeDocument/2006/relationships/image" Target="../media/image65.png"/><Relationship Id="rId16" Type="http://schemas.openxmlformats.org/officeDocument/2006/relationships/image" Target="../media/image76.png"/><Relationship Id="rId20" Type="http://schemas.openxmlformats.org/officeDocument/2006/relationships/image" Target="../media/image79.png"/><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jpeg"/><Relationship Id="rId15" Type="http://schemas.openxmlformats.org/officeDocument/2006/relationships/hyperlink" Target="http://clickberry.com/" TargetMode="External"/><Relationship Id="rId10" Type="http://schemas.openxmlformats.org/officeDocument/2006/relationships/image" Target="../media/image72.png"/><Relationship Id="rId19" Type="http://schemas.openxmlformats.org/officeDocument/2006/relationships/image" Target="../media/image78.png"/><Relationship Id="rId4" Type="http://schemas.openxmlformats.org/officeDocument/2006/relationships/hyperlink" Target="http://news360.com/" TargetMode="External"/><Relationship Id="rId9" Type="http://schemas.openxmlformats.org/officeDocument/2006/relationships/image" Target="../media/image71.png"/><Relationship Id="rId1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hyperlink" Target="http://www.netexchange.ru/" TargetMode="External"/><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hyperlink" Target="http://ou.gs/waug" TargetMode="External"/><Relationship Id="rId3" Type="http://schemas.openxmlformats.org/officeDocument/2006/relationships/hyperlink" Target="http://ou.gs/labs" TargetMode="External"/><Relationship Id="rId7" Type="http://schemas.openxmlformats.org/officeDocument/2006/relationships/hyperlink" Target="http://twitter.com/windowsazure_ru" TargetMode="External"/><Relationship Id="rId2" Type="http://schemas.openxmlformats.org/officeDocument/2006/relationships/hyperlink" Target="http://ou.gs/trust" TargetMode="External"/><Relationship Id="rId1" Type="http://schemas.openxmlformats.org/officeDocument/2006/relationships/slideLayout" Target="../slideLayouts/slideLayout9.xml"/><Relationship Id="rId6" Type="http://schemas.openxmlformats.org/officeDocument/2006/relationships/hyperlink" Target="http://ou.gs/msdn" TargetMode="External"/><Relationship Id="rId5" Type="http://schemas.openxmlformats.org/officeDocument/2006/relationships/hyperlink" Target="http://ou.gs/itsec" TargetMode="External"/><Relationship Id="rId4" Type="http://schemas.openxmlformats.org/officeDocument/2006/relationships/hyperlink" Target="http://ou.gs/user"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mailto:abokov@microsoft.com"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hyperlink" Target="http://twitter.com/aboko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3.png"/><Relationship Id="rId7" Type="http://schemas.microsoft.com/office/2007/relationships/hdphoto" Target="../media/hdphoto3.wdp"/><Relationship Id="rId12"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image" Target="../media/image19.png"/><Relationship Id="rId5" Type="http://schemas.openxmlformats.org/officeDocument/2006/relationships/image" Target="../media/image28.png"/><Relationship Id="rId10"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оловок 1"/>
          <p:cNvSpPr txBox="1">
            <a:spLocks/>
          </p:cNvSpPr>
          <p:nvPr/>
        </p:nvSpPr>
        <p:spPr>
          <a:xfrm>
            <a:off x="179512" y="2564904"/>
            <a:ext cx="8640960" cy="1944216"/>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baseline="0">
                <a:solidFill>
                  <a:srgbClr val="00B0F0"/>
                </a:solidFill>
                <a:latin typeface="Segoe UI" pitchFamily="34" charset="0"/>
                <a:ea typeface="Segoe UI" pitchFamily="34" charset="0"/>
                <a:cs typeface="Segoe UI" pitchFamily="34" charset="0"/>
              </a:defRPr>
            </a:lvl1pPr>
          </a:lstStyle>
          <a:p>
            <a:r>
              <a:rPr lang="en-US" sz="4000" dirty="0" smtClean="0"/>
              <a:t>Windows Azure </a:t>
            </a:r>
            <a:r>
              <a:rPr lang="ru-RU" sz="4000" dirty="0" smtClean="0"/>
              <a:t>– облачные сервисы</a:t>
            </a:r>
            <a:r>
              <a:rPr lang="en-US" sz="4000" dirty="0" smtClean="0"/>
              <a:t> </a:t>
            </a:r>
            <a:r>
              <a:rPr lang="ru-RU" sz="4000" dirty="0" smtClean="0"/>
              <a:t>и безопасность данных</a:t>
            </a:r>
            <a:endParaRPr lang="en-US" sz="4000" dirty="0"/>
          </a:p>
        </p:txBody>
      </p:sp>
      <p:sp>
        <p:nvSpPr>
          <p:cNvPr id="4" name="Текст 2"/>
          <p:cNvSpPr txBox="1">
            <a:spLocks/>
          </p:cNvSpPr>
          <p:nvPr/>
        </p:nvSpPr>
        <p:spPr>
          <a:xfrm>
            <a:off x="179512" y="5928821"/>
            <a:ext cx="8640960"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800" kern="1200" baseline="0">
                <a:solidFill>
                  <a:schemeClr val="bg1"/>
                </a:solidFill>
                <a:latin typeface="Segoe U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chemeClr val="bg1"/>
                </a:solidFill>
                <a:latin typeface="Segoe U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bg1"/>
                </a:solidFill>
                <a:latin typeface="Segoe U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ea typeface="Segoe UI" pitchFamily="34" charset="0"/>
                <a:cs typeface="Segoe UI" pitchFamily="34" charset="0"/>
              </a:rPr>
              <a:t>Alexey Bokov</a:t>
            </a:r>
          </a:p>
          <a:p>
            <a:pPr lvl="0"/>
            <a:r>
              <a:rPr lang="en-US" sz="1800" dirty="0" smtClean="0">
                <a:ea typeface="Segoe UI" pitchFamily="34" charset="0"/>
                <a:cs typeface="Segoe UI" pitchFamily="34" charset="0"/>
              </a:rPr>
              <a:t>Windows Azure Evangelist, </a:t>
            </a:r>
            <a:r>
              <a:rPr lang="en-US" sz="1800" dirty="0">
                <a:ea typeface="Segoe UI" pitchFamily="34" charset="0"/>
                <a:cs typeface="Segoe UI" pitchFamily="34" charset="0"/>
              </a:rPr>
              <a:t>Microsoft</a:t>
            </a:r>
            <a:endParaRPr lang="ru-RU" sz="1800" dirty="0">
              <a:ea typeface="Segoe UI" pitchFamily="34" charset="0"/>
              <a:cs typeface="Segoe UI" pitchFamily="34" charset="0"/>
            </a:endParaRPr>
          </a:p>
          <a:p>
            <a:endParaRPr lang="ru-RU" sz="1800" dirty="0" smtClean="0"/>
          </a:p>
        </p:txBody>
      </p:sp>
    </p:spTree>
    <p:extLst>
      <p:ext uri="{BB962C8B-B14F-4D97-AF65-F5344CB8AC3E}">
        <p14:creationId xmlns:p14="http://schemas.microsoft.com/office/powerpoint/2010/main" val="1699806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7504" y="1214422"/>
            <a:ext cx="8579296" cy="4911741"/>
          </a:xfrm>
        </p:spPr>
        <p:txBody>
          <a:bodyPr>
            <a:normAutofit/>
          </a:bodyPr>
          <a:lstStyle/>
          <a:p>
            <a:pPr marL="0" indent="0">
              <a:buNone/>
            </a:pPr>
            <a:r>
              <a:rPr lang="en-US" dirty="0" smtClean="0">
                <a:solidFill>
                  <a:srgbClr val="00B0F0"/>
                </a:solidFill>
              </a:rPr>
              <a:t>AD</a:t>
            </a:r>
            <a:r>
              <a:rPr lang="ru-RU" dirty="0" smtClean="0">
                <a:solidFill>
                  <a:srgbClr val="00B0F0"/>
                </a:solidFill>
              </a:rPr>
              <a:t> </a:t>
            </a:r>
            <a:r>
              <a:rPr lang="en-US" dirty="0" smtClean="0">
                <a:solidFill>
                  <a:srgbClr val="00B0F0"/>
                </a:solidFill>
              </a:rPr>
              <a:t>Domain Controller</a:t>
            </a:r>
            <a:r>
              <a:rPr lang="ru-RU" dirty="0" smtClean="0">
                <a:solidFill>
                  <a:srgbClr val="00B0F0"/>
                </a:solidFill>
              </a:rPr>
              <a:t> в </a:t>
            </a:r>
            <a:r>
              <a:rPr lang="en-US" dirty="0" smtClean="0">
                <a:solidFill>
                  <a:srgbClr val="00B0F0"/>
                </a:solidFill>
              </a:rPr>
              <a:t>Windows Azure</a:t>
            </a:r>
            <a:r>
              <a:rPr lang="ru-RU" dirty="0" smtClean="0">
                <a:solidFill>
                  <a:srgbClr val="00B0F0"/>
                </a:solidFill>
              </a:rPr>
              <a:t> и </a:t>
            </a:r>
            <a:r>
              <a:rPr lang="en-US" dirty="0" smtClean="0">
                <a:solidFill>
                  <a:srgbClr val="00B0F0"/>
                </a:solidFill>
              </a:rPr>
              <a:t>on-premise</a:t>
            </a:r>
            <a:endParaRPr lang="ru-RU" sz="1400" dirty="0" smtClean="0">
              <a:solidFill>
                <a:srgbClr val="00B0F0"/>
              </a:solidFill>
            </a:endParaRPr>
          </a:p>
          <a:p>
            <a:pPr>
              <a:lnSpc>
                <a:spcPct val="150000"/>
              </a:lnSpc>
            </a:pPr>
            <a:r>
              <a:rPr lang="ru-RU" sz="2000" dirty="0" smtClean="0"/>
              <a:t>При необходимости обращения к </a:t>
            </a:r>
            <a:r>
              <a:rPr lang="en-US" sz="2000" dirty="0" smtClean="0"/>
              <a:t>on-premise </a:t>
            </a:r>
            <a:r>
              <a:rPr lang="ru-RU" sz="2000" dirty="0" smtClean="0"/>
              <a:t>надо использовать </a:t>
            </a:r>
            <a:r>
              <a:rPr lang="en-US" sz="2000" dirty="0" smtClean="0"/>
              <a:t>VPN</a:t>
            </a:r>
          </a:p>
          <a:p>
            <a:pPr>
              <a:lnSpc>
                <a:spcPct val="150000"/>
              </a:lnSpc>
            </a:pPr>
            <a:r>
              <a:rPr lang="ru-RU" sz="2000" dirty="0" smtClean="0"/>
              <a:t>Весь исходящий трафик – платный</a:t>
            </a:r>
          </a:p>
          <a:p>
            <a:pPr>
              <a:lnSpc>
                <a:spcPct val="150000"/>
              </a:lnSpc>
            </a:pPr>
            <a:r>
              <a:rPr lang="ru-RU" sz="2000" dirty="0" smtClean="0"/>
              <a:t>Нет возможности прямого взаимодействия между разными </a:t>
            </a:r>
            <a:r>
              <a:rPr lang="en-US" sz="2000" dirty="0" smtClean="0"/>
              <a:t>VPN </a:t>
            </a:r>
            <a:r>
              <a:rPr lang="ru-RU" sz="2000" dirty="0" smtClean="0"/>
              <a:t>в </a:t>
            </a:r>
            <a:r>
              <a:rPr lang="en-US" sz="2000" dirty="0" smtClean="0"/>
              <a:t>Windows Azure</a:t>
            </a:r>
            <a:endParaRPr lang="ru-RU" sz="2000" dirty="0" smtClean="0"/>
          </a:p>
          <a:p>
            <a:pPr>
              <a:lnSpc>
                <a:spcPct val="150000"/>
              </a:lnSpc>
            </a:pPr>
            <a:r>
              <a:rPr lang="ru-RU" sz="2000" dirty="0" smtClean="0"/>
              <a:t>В </a:t>
            </a:r>
            <a:r>
              <a:rPr lang="en-US" sz="2000" dirty="0" smtClean="0"/>
              <a:t>Windows Azure </a:t>
            </a:r>
            <a:r>
              <a:rPr lang="ru-RU" sz="2000" dirty="0" smtClean="0"/>
              <a:t>конфигурации виртуальных машин являются фиксированными ( </a:t>
            </a:r>
            <a:r>
              <a:rPr lang="en-US" sz="2000" dirty="0" smtClean="0"/>
              <a:t>RAM, CPU, </a:t>
            </a:r>
            <a:r>
              <a:rPr lang="ru-RU" sz="2000" dirty="0" smtClean="0"/>
              <a:t>сеть</a:t>
            </a:r>
            <a:r>
              <a:rPr lang="en-US" sz="2000" dirty="0" smtClean="0"/>
              <a:t>, </a:t>
            </a:r>
            <a:r>
              <a:rPr lang="ru-RU" sz="2000" dirty="0" smtClean="0"/>
              <a:t>дисковая подсистема )</a:t>
            </a:r>
          </a:p>
          <a:p>
            <a:pPr>
              <a:lnSpc>
                <a:spcPct val="150000"/>
              </a:lnSpc>
            </a:pPr>
            <a:r>
              <a:rPr lang="en-US" sz="2000" dirty="0" smtClean="0"/>
              <a:t>Safeguards </a:t>
            </a:r>
            <a:r>
              <a:rPr lang="ru-RU" sz="2000" dirty="0" smtClean="0"/>
              <a:t>и клонирование </a:t>
            </a:r>
            <a:r>
              <a:rPr lang="en-US" sz="2000" dirty="0" smtClean="0"/>
              <a:t>DC </a:t>
            </a:r>
            <a:r>
              <a:rPr lang="ru-RU" sz="2000" dirty="0" smtClean="0"/>
              <a:t> - не поддерживаются</a:t>
            </a:r>
          </a:p>
        </p:txBody>
      </p:sp>
    </p:spTree>
    <p:extLst>
      <p:ext uri="{BB962C8B-B14F-4D97-AF65-F5344CB8AC3E}">
        <p14:creationId xmlns:p14="http://schemas.microsoft.com/office/powerpoint/2010/main" val="1443409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7504" y="1214422"/>
            <a:ext cx="8579296" cy="4911741"/>
          </a:xfrm>
        </p:spPr>
        <p:txBody>
          <a:bodyPr>
            <a:normAutofit/>
          </a:bodyPr>
          <a:lstStyle/>
          <a:p>
            <a:pPr marL="0" indent="0">
              <a:buNone/>
            </a:pPr>
            <a:r>
              <a:rPr lang="en-US" dirty="0" smtClean="0">
                <a:solidFill>
                  <a:srgbClr val="00B0F0"/>
                </a:solidFill>
              </a:rPr>
              <a:t>AD</a:t>
            </a:r>
            <a:r>
              <a:rPr lang="ru-RU" dirty="0" smtClean="0">
                <a:solidFill>
                  <a:srgbClr val="00B0F0"/>
                </a:solidFill>
              </a:rPr>
              <a:t> </a:t>
            </a:r>
            <a:r>
              <a:rPr lang="en-US" dirty="0" smtClean="0">
                <a:solidFill>
                  <a:srgbClr val="00B0F0"/>
                </a:solidFill>
              </a:rPr>
              <a:t>Federation Services</a:t>
            </a:r>
            <a:r>
              <a:rPr lang="ru-RU" dirty="0" smtClean="0">
                <a:solidFill>
                  <a:srgbClr val="00B0F0"/>
                </a:solidFill>
              </a:rPr>
              <a:t> в </a:t>
            </a:r>
            <a:r>
              <a:rPr lang="en-US" dirty="0" smtClean="0">
                <a:solidFill>
                  <a:srgbClr val="00B0F0"/>
                </a:solidFill>
              </a:rPr>
              <a:t>Windows Azure</a:t>
            </a:r>
            <a:r>
              <a:rPr lang="ru-RU" dirty="0" smtClean="0">
                <a:solidFill>
                  <a:srgbClr val="00B0F0"/>
                </a:solidFill>
              </a:rPr>
              <a:t> это</a:t>
            </a:r>
            <a:r>
              <a:rPr lang="en-US" dirty="0" smtClean="0">
                <a:solidFill>
                  <a:srgbClr val="00B0F0"/>
                </a:solidFill>
              </a:rPr>
              <a:t>:</a:t>
            </a:r>
          </a:p>
          <a:p>
            <a:r>
              <a:rPr lang="ru-RU" sz="2000" dirty="0" smtClean="0"/>
              <a:t>Высокая доступность может достигаться встроеными средствами </a:t>
            </a:r>
            <a:r>
              <a:rPr lang="en-US" sz="2000" dirty="0" smtClean="0"/>
              <a:t>load-balancing Windows Azure</a:t>
            </a:r>
          </a:p>
          <a:p>
            <a:pPr>
              <a:lnSpc>
                <a:spcPct val="150000"/>
              </a:lnSpc>
            </a:pPr>
            <a:r>
              <a:rPr lang="ru-RU" sz="2000" dirty="0" smtClean="0"/>
              <a:t>Управление ( создание, настройка) федерациями в </a:t>
            </a:r>
            <a:r>
              <a:rPr lang="en-US" sz="2000" dirty="0" smtClean="0"/>
              <a:t>Windows Azure </a:t>
            </a:r>
            <a:r>
              <a:rPr lang="ru-RU" sz="2000" dirty="0" smtClean="0"/>
              <a:t>проще</a:t>
            </a:r>
          </a:p>
          <a:p>
            <a:pPr>
              <a:lnSpc>
                <a:spcPct val="150000"/>
              </a:lnSpc>
            </a:pPr>
            <a:r>
              <a:rPr lang="ru-RU" sz="2000" dirty="0" smtClean="0"/>
              <a:t>Но не забываем про тарификацию исходящего наружу трафика</a:t>
            </a:r>
            <a:r>
              <a:rPr lang="en-US" sz="2000" dirty="0" smtClean="0"/>
              <a:t>, </a:t>
            </a:r>
            <a:r>
              <a:rPr lang="ru-RU" sz="2000" dirty="0" smtClean="0"/>
              <a:t>например от </a:t>
            </a:r>
            <a:r>
              <a:rPr lang="en-US" sz="2000" dirty="0" smtClean="0"/>
              <a:t>AD FS proxy </a:t>
            </a:r>
            <a:r>
              <a:rPr lang="ru-RU" sz="2000" dirty="0" smtClean="0"/>
              <a:t>в </a:t>
            </a:r>
            <a:r>
              <a:rPr lang="en-US" sz="2000" dirty="0" smtClean="0"/>
              <a:t>Windows Azure</a:t>
            </a:r>
            <a:endParaRPr lang="ru-RU" sz="2000" dirty="0" smtClean="0"/>
          </a:p>
        </p:txBody>
      </p:sp>
    </p:spTree>
    <p:extLst>
      <p:ext uri="{BB962C8B-B14F-4D97-AF65-F5344CB8AC3E}">
        <p14:creationId xmlns:p14="http://schemas.microsoft.com/office/powerpoint/2010/main" val="12288893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only AD DS deploy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070372"/>
            <a:ext cx="5544616" cy="26636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5536" y="1340768"/>
            <a:ext cx="7769942" cy="508443"/>
          </a:xfrm>
          <a:prstGeom prst="rect">
            <a:avLst/>
          </a:prstGeom>
        </p:spPr>
        <p:txBody>
          <a:bodyPr wrap="square" lIns="76805" tIns="38403" rIns="76805" bIns="38403">
            <a:spAutoFit/>
          </a:bodyPr>
          <a:lstStyle/>
          <a:p>
            <a:pPr defTabSz="767718"/>
            <a:r>
              <a:rPr lang="en-US" sz="2800" spc="-71" dirty="0" smtClean="0">
                <a:solidFill>
                  <a:srgbClr val="00B0F0">
                    <a:alpha val="99000"/>
                  </a:srgbClr>
                </a:solidFill>
                <a:latin typeface="Segoe UI Light" pitchFamily="34" charset="0"/>
              </a:rPr>
              <a:t>Active Directory </a:t>
            </a:r>
            <a:r>
              <a:rPr lang="ru-RU" sz="2800" spc="-71" dirty="0" smtClean="0">
                <a:solidFill>
                  <a:srgbClr val="00B0F0">
                    <a:alpha val="99000"/>
                  </a:srgbClr>
                </a:solidFill>
                <a:latin typeface="Segoe UI Light" pitchFamily="34" charset="0"/>
              </a:rPr>
              <a:t>в</a:t>
            </a:r>
            <a:r>
              <a:rPr lang="en-US" sz="2800" spc="-71" dirty="0" smtClean="0">
                <a:solidFill>
                  <a:srgbClr val="00B0F0">
                    <a:alpha val="99000"/>
                  </a:srgbClr>
                </a:solidFill>
                <a:latin typeface="Segoe UI Light" pitchFamily="34" charset="0"/>
              </a:rPr>
              <a:t> Windows Azure</a:t>
            </a:r>
            <a:r>
              <a:rPr lang="ru-RU" sz="2800" spc="-71" dirty="0" smtClean="0">
                <a:solidFill>
                  <a:srgbClr val="00B0F0">
                    <a:alpha val="99000"/>
                  </a:srgbClr>
                </a:solidFill>
                <a:latin typeface="Segoe UI Light" pitchFamily="34" charset="0"/>
              </a:rPr>
              <a:t> – всё в облаке</a:t>
            </a:r>
            <a:endParaRPr lang="en-US" sz="2800" spc="-71" dirty="0">
              <a:solidFill>
                <a:srgbClr val="00B0F0">
                  <a:alpha val="99000"/>
                </a:srgbClr>
              </a:solidFill>
              <a:latin typeface="Segoe UI Light" pitchFamily="34" charset="0"/>
            </a:endParaRPr>
          </a:p>
        </p:txBody>
      </p:sp>
      <p:sp>
        <p:nvSpPr>
          <p:cNvPr id="8" name="Объект 2"/>
          <p:cNvSpPr>
            <a:spLocks noGrp="1"/>
          </p:cNvSpPr>
          <p:nvPr>
            <p:ph idx="1"/>
          </p:nvPr>
        </p:nvSpPr>
        <p:spPr>
          <a:xfrm>
            <a:off x="486222" y="4581128"/>
            <a:ext cx="5751960" cy="1800201"/>
          </a:xfrm>
        </p:spPr>
        <p:txBody>
          <a:bodyPr>
            <a:normAutofit fontScale="70000" lnSpcReduction="20000"/>
          </a:bodyPr>
          <a:lstStyle/>
          <a:p>
            <a:pPr marL="0" indent="0">
              <a:lnSpc>
                <a:spcPct val="150000"/>
              </a:lnSpc>
              <a:buNone/>
            </a:pPr>
            <a:endParaRPr lang="ru-RU" sz="2000" dirty="0" smtClean="0"/>
          </a:p>
          <a:p>
            <a:pPr>
              <a:lnSpc>
                <a:spcPct val="150000"/>
              </a:lnSpc>
            </a:pPr>
            <a:r>
              <a:rPr lang="ru-RU" sz="2000" dirty="0" smtClean="0"/>
              <a:t>Все пользователи, приложения и </a:t>
            </a:r>
            <a:r>
              <a:rPr lang="en-US" sz="2000" dirty="0" smtClean="0"/>
              <a:t>AD </a:t>
            </a:r>
            <a:r>
              <a:rPr lang="ru-RU" sz="2000" dirty="0" smtClean="0"/>
              <a:t>используют </a:t>
            </a:r>
            <a:r>
              <a:rPr lang="en-US" sz="2000" dirty="0" smtClean="0"/>
              <a:t>Windows Azure</a:t>
            </a:r>
            <a:r>
              <a:rPr lang="ru-RU" sz="2000" dirty="0" smtClean="0"/>
              <a:t>.</a:t>
            </a:r>
          </a:p>
          <a:p>
            <a:pPr>
              <a:lnSpc>
                <a:spcPct val="150000"/>
              </a:lnSpc>
            </a:pPr>
            <a:r>
              <a:rPr lang="ru-RU" sz="2000" dirty="0" smtClean="0"/>
              <a:t>Нет необходимости в соединении с корпоративной</a:t>
            </a:r>
            <a:r>
              <a:rPr lang="en-US" sz="2000" dirty="0" smtClean="0"/>
              <a:t> </a:t>
            </a:r>
            <a:r>
              <a:rPr lang="ru-RU" sz="2000" dirty="0" smtClean="0"/>
              <a:t>сетью ( например </a:t>
            </a:r>
            <a:r>
              <a:rPr lang="en-US" sz="2000" dirty="0" err="1" smtClean="0"/>
              <a:t>sharepoint</a:t>
            </a:r>
            <a:r>
              <a:rPr lang="en-US" sz="2000" dirty="0" smtClean="0"/>
              <a:t> </a:t>
            </a:r>
            <a:r>
              <a:rPr lang="ru-RU" sz="2000" dirty="0" smtClean="0"/>
              <a:t>инсталлированный в </a:t>
            </a:r>
            <a:r>
              <a:rPr lang="en-US" sz="2000" dirty="0" smtClean="0"/>
              <a:t>Windows Azure </a:t>
            </a:r>
            <a:r>
              <a:rPr lang="ru-RU" sz="2000" dirty="0" smtClean="0"/>
              <a:t>использует </a:t>
            </a:r>
            <a:r>
              <a:rPr lang="en-US" sz="2000" dirty="0" smtClean="0"/>
              <a:t>AD </a:t>
            </a:r>
            <a:r>
              <a:rPr lang="ru-RU" sz="2000" dirty="0" smtClean="0"/>
              <a:t>из </a:t>
            </a:r>
            <a:r>
              <a:rPr lang="en-US" sz="2000" dirty="0" smtClean="0"/>
              <a:t>Windows Azure )</a:t>
            </a:r>
            <a:endParaRPr lang="ru-RU" sz="2000" dirty="0" smtClean="0"/>
          </a:p>
        </p:txBody>
      </p:sp>
    </p:spTree>
    <p:extLst>
      <p:ext uri="{BB962C8B-B14F-4D97-AF65-F5344CB8AC3E}">
        <p14:creationId xmlns:p14="http://schemas.microsoft.com/office/powerpoint/2010/main" val="1655828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340768"/>
            <a:ext cx="8496944" cy="508443"/>
          </a:xfrm>
          <a:prstGeom prst="rect">
            <a:avLst/>
          </a:prstGeom>
        </p:spPr>
        <p:txBody>
          <a:bodyPr wrap="square" lIns="76805" tIns="38403" rIns="76805" bIns="38403">
            <a:spAutoFit/>
          </a:bodyPr>
          <a:lstStyle/>
          <a:p>
            <a:pPr defTabSz="767718"/>
            <a:r>
              <a:rPr lang="en-US" sz="2800" spc="-71" dirty="0" smtClean="0">
                <a:solidFill>
                  <a:srgbClr val="00B0F0">
                    <a:alpha val="99000"/>
                  </a:srgbClr>
                </a:solidFill>
                <a:latin typeface="Segoe UI Light" pitchFamily="34" charset="0"/>
              </a:rPr>
              <a:t>Active Directory </a:t>
            </a:r>
            <a:r>
              <a:rPr lang="ru-RU" sz="2800" spc="-71" dirty="0" smtClean="0">
                <a:solidFill>
                  <a:srgbClr val="00B0F0">
                    <a:alpha val="99000"/>
                  </a:srgbClr>
                </a:solidFill>
                <a:latin typeface="Segoe UI Light" pitchFamily="34" charset="0"/>
              </a:rPr>
              <a:t>в</a:t>
            </a:r>
            <a:r>
              <a:rPr lang="en-US" sz="2800" spc="-71" dirty="0" smtClean="0">
                <a:solidFill>
                  <a:srgbClr val="00B0F0">
                    <a:alpha val="99000"/>
                  </a:srgbClr>
                </a:solidFill>
                <a:latin typeface="Segoe UI Light" pitchFamily="34" charset="0"/>
              </a:rPr>
              <a:t> Windows Azure</a:t>
            </a:r>
            <a:r>
              <a:rPr lang="ru-RU" sz="2800" spc="-71" dirty="0" smtClean="0">
                <a:solidFill>
                  <a:srgbClr val="00B0F0">
                    <a:alpha val="99000"/>
                  </a:srgbClr>
                </a:solidFill>
                <a:latin typeface="Segoe UI Light" pitchFamily="34" charset="0"/>
              </a:rPr>
              <a:t> – гибридный сценарий</a:t>
            </a:r>
            <a:endParaRPr lang="en-US" sz="2800" spc="-71" dirty="0">
              <a:solidFill>
                <a:srgbClr val="00B0F0">
                  <a:alpha val="99000"/>
                </a:srgbClr>
              </a:solidFill>
              <a:latin typeface="Segoe UI Light" pitchFamily="34" charset="0"/>
            </a:endParaRPr>
          </a:p>
        </p:txBody>
      </p:sp>
      <p:sp>
        <p:nvSpPr>
          <p:cNvPr id="8" name="Объект 2"/>
          <p:cNvSpPr>
            <a:spLocks noGrp="1"/>
          </p:cNvSpPr>
          <p:nvPr>
            <p:ph idx="1"/>
          </p:nvPr>
        </p:nvSpPr>
        <p:spPr>
          <a:xfrm>
            <a:off x="486222" y="4221088"/>
            <a:ext cx="6894090" cy="2160241"/>
          </a:xfrm>
        </p:spPr>
        <p:txBody>
          <a:bodyPr>
            <a:normAutofit fontScale="62500" lnSpcReduction="20000"/>
          </a:bodyPr>
          <a:lstStyle/>
          <a:p>
            <a:pPr marL="0" indent="0">
              <a:lnSpc>
                <a:spcPct val="150000"/>
              </a:lnSpc>
              <a:buNone/>
            </a:pPr>
            <a:endParaRPr lang="ru-RU" sz="2000" dirty="0" smtClean="0"/>
          </a:p>
          <a:p>
            <a:pPr>
              <a:lnSpc>
                <a:spcPct val="150000"/>
              </a:lnSpc>
            </a:pPr>
            <a:r>
              <a:rPr lang="ru-RU" sz="2000" dirty="0" smtClean="0"/>
              <a:t>Пользователям нужен доступ к приложениям в корпоративной сети через Интернет</a:t>
            </a:r>
          </a:p>
          <a:p>
            <a:pPr>
              <a:lnSpc>
                <a:spcPct val="150000"/>
              </a:lnSpc>
            </a:pPr>
            <a:r>
              <a:rPr lang="ru-RU" sz="2000" dirty="0" smtClean="0"/>
              <a:t>Облачные приложения также часто обращаются к ресурсам внутри корпоративной сети</a:t>
            </a:r>
          </a:p>
          <a:p>
            <a:pPr>
              <a:lnSpc>
                <a:spcPct val="150000"/>
              </a:lnSpc>
            </a:pPr>
            <a:r>
              <a:rPr lang="ru-RU" sz="2000" dirty="0" smtClean="0"/>
              <a:t>Для оптимизации архитектуры к </a:t>
            </a:r>
            <a:r>
              <a:rPr lang="en-US" sz="2000" dirty="0" smtClean="0"/>
              <a:t>AD </a:t>
            </a:r>
            <a:r>
              <a:rPr lang="ru-RU" sz="2000" dirty="0" smtClean="0"/>
              <a:t>внутри корпоративной сети добавляется несколько </a:t>
            </a:r>
            <a:r>
              <a:rPr lang="en-US" sz="2000" dirty="0" smtClean="0"/>
              <a:t>AD </a:t>
            </a:r>
            <a:r>
              <a:rPr lang="ru-RU" sz="2000" dirty="0" smtClean="0"/>
              <a:t>в клауде </a:t>
            </a:r>
            <a:r>
              <a:rPr lang="en-US" sz="2000" dirty="0" smtClean="0"/>
              <a:t>Windows Azure</a:t>
            </a:r>
            <a:endParaRPr lang="ru-RU" sz="2000" dirty="0" smtClean="0"/>
          </a:p>
        </p:txBody>
      </p:sp>
      <p:pic>
        <p:nvPicPr>
          <p:cNvPr id="2050" name="Picture 2" descr="Cross-premises AD DS deploy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77058"/>
            <a:ext cx="5295900"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15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7504" y="1148101"/>
            <a:ext cx="9001000" cy="446888"/>
          </a:xfrm>
          <a:prstGeom prst="rect">
            <a:avLst/>
          </a:prstGeom>
        </p:spPr>
        <p:txBody>
          <a:bodyPr wrap="square" lIns="76805" tIns="38403" rIns="76805" bIns="38403">
            <a:spAutoFit/>
          </a:bodyPr>
          <a:lstStyle/>
          <a:p>
            <a:pPr defTabSz="767718"/>
            <a:r>
              <a:rPr lang="en-US" sz="2400" spc="-71" dirty="0" smtClean="0">
                <a:solidFill>
                  <a:srgbClr val="00B0F0">
                    <a:alpha val="99000"/>
                  </a:srgbClr>
                </a:solidFill>
                <a:latin typeface="Segoe UI Light" pitchFamily="34" charset="0"/>
              </a:rPr>
              <a:t>Active Directory </a:t>
            </a:r>
            <a:r>
              <a:rPr lang="ru-RU" sz="2400" spc="-71" dirty="0" smtClean="0">
                <a:solidFill>
                  <a:srgbClr val="00B0F0">
                    <a:alpha val="99000"/>
                  </a:srgbClr>
                </a:solidFill>
                <a:latin typeface="Segoe UI Light" pitchFamily="34" charset="0"/>
              </a:rPr>
              <a:t>в</a:t>
            </a:r>
            <a:r>
              <a:rPr lang="en-US" sz="2400" spc="-71" dirty="0" smtClean="0">
                <a:solidFill>
                  <a:srgbClr val="00B0F0">
                    <a:alpha val="99000"/>
                  </a:srgbClr>
                </a:solidFill>
                <a:latin typeface="Segoe UI Light" pitchFamily="34" charset="0"/>
              </a:rPr>
              <a:t> Windows Azure</a:t>
            </a:r>
            <a:r>
              <a:rPr lang="ru-RU" sz="2400" spc="-71" dirty="0" smtClean="0">
                <a:solidFill>
                  <a:srgbClr val="00B0F0">
                    <a:alpha val="99000"/>
                  </a:srgbClr>
                </a:solidFill>
                <a:latin typeface="Segoe UI Light" pitchFamily="34" charset="0"/>
              </a:rPr>
              <a:t> – геораспределённое решение</a:t>
            </a:r>
            <a:endParaRPr lang="en-US" sz="2400" spc="-71" dirty="0">
              <a:solidFill>
                <a:srgbClr val="00B0F0">
                  <a:alpha val="99000"/>
                </a:srgbClr>
              </a:solidFill>
              <a:latin typeface="Segoe UI Light" pitchFamily="34" charset="0"/>
            </a:endParaRPr>
          </a:p>
        </p:txBody>
      </p:sp>
      <p:sp>
        <p:nvSpPr>
          <p:cNvPr id="8" name="Объект 2"/>
          <p:cNvSpPr>
            <a:spLocks noGrp="1"/>
          </p:cNvSpPr>
          <p:nvPr>
            <p:ph idx="1"/>
          </p:nvPr>
        </p:nvSpPr>
        <p:spPr>
          <a:xfrm>
            <a:off x="323528" y="4711079"/>
            <a:ext cx="7416824" cy="2160241"/>
          </a:xfrm>
        </p:spPr>
        <p:txBody>
          <a:bodyPr>
            <a:normAutofit fontScale="70000" lnSpcReduction="20000"/>
          </a:bodyPr>
          <a:lstStyle/>
          <a:p>
            <a:pPr marL="0" indent="0">
              <a:lnSpc>
                <a:spcPct val="150000"/>
              </a:lnSpc>
              <a:buNone/>
            </a:pPr>
            <a:endParaRPr lang="ru-RU" sz="2000" dirty="0" smtClean="0"/>
          </a:p>
          <a:p>
            <a:pPr>
              <a:lnSpc>
                <a:spcPct val="150000"/>
              </a:lnSpc>
            </a:pPr>
            <a:r>
              <a:rPr lang="ru-RU" sz="2000" dirty="0" smtClean="0"/>
              <a:t>Оптимизация сетевой </a:t>
            </a:r>
            <a:r>
              <a:rPr lang="en-US" sz="2000" dirty="0" smtClean="0"/>
              <a:t>latency </a:t>
            </a:r>
            <a:r>
              <a:rPr lang="ru-RU" sz="2000" dirty="0" smtClean="0"/>
              <a:t>– пользователи обращаются к ближайшему ДЦ </a:t>
            </a:r>
            <a:r>
              <a:rPr lang="en-US" sz="2000" dirty="0" smtClean="0"/>
              <a:t>Windows Azure</a:t>
            </a:r>
          </a:p>
          <a:p>
            <a:pPr>
              <a:lnSpc>
                <a:spcPct val="150000"/>
              </a:lnSpc>
            </a:pPr>
            <a:r>
              <a:rPr lang="ru-RU" sz="2000" dirty="0" smtClean="0"/>
              <a:t>Высокая отказоустойчивость кластера в целом, в т.ч. к техногенным катастрофам</a:t>
            </a:r>
          </a:p>
          <a:p>
            <a:pPr>
              <a:lnSpc>
                <a:spcPct val="150000"/>
              </a:lnSpc>
            </a:pPr>
            <a:r>
              <a:rPr lang="ru-RU" sz="2000" dirty="0" smtClean="0"/>
              <a:t>Минус</a:t>
            </a:r>
            <a:r>
              <a:rPr lang="en-US" sz="2000" dirty="0" smtClean="0"/>
              <a:t> </a:t>
            </a:r>
            <a:r>
              <a:rPr lang="ru-RU" sz="2000" dirty="0" smtClean="0"/>
              <a:t>решения – прямого взаимодействия между разными </a:t>
            </a:r>
            <a:r>
              <a:rPr lang="en-US" sz="2000" dirty="0" smtClean="0"/>
              <a:t>VPN </a:t>
            </a:r>
            <a:r>
              <a:rPr lang="ru-RU" sz="2000" dirty="0" smtClean="0"/>
              <a:t>нет, все через корпоративную сеть ( исходящий из </a:t>
            </a:r>
            <a:r>
              <a:rPr lang="en-US" sz="2000" dirty="0" smtClean="0"/>
              <a:t>Windows Azure</a:t>
            </a:r>
            <a:r>
              <a:rPr lang="ru-RU" sz="2000" dirty="0" smtClean="0"/>
              <a:t>трафик будет тарифицироваться )</a:t>
            </a:r>
          </a:p>
        </p:txBody>
      </p:sp>
      <p:pic>
        <p:nvPicPr>
          <p:cNvPr id="3074" name="Picture 2" descr="No connectivity between virtu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26101"/>
            <a:ext cx="54006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216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9512" y="1340768"/>
            <a:ext cx="8640960" cy="385333"/>
          </a:xfrm>
          <a:prstGeom prst="rect">
            <a:avLst/>
          </a:prstGeom>
        </p:spPr>
        <p:txBody>
          <a:bodyPr wrap="square" lIns="76805" tIns="38403" rIns="76805" bIns="38403">
            <a:spAutoFit/>
          </a:bodyPr>
          <a:lstStyle/>
          <a:p>
            <a:pPr defTabSz="767718"/>
            <a:r>
              <a:rPr lang="ru-RU" sz="2000" spc="-71" dirty="0" smtClean="0">
                <a:solidFill>
                  <a:srgbClr val="00B0F0">
                    <a:alpha val="99000"/>
                  </a:srgbClr>
                </a:solidFill>
                <a:latin typeface="Segoe UI Light" pitchFamily="34" charset="0"/>
              </a:rPr>
              <a:t>Пример облачного приложения с использованием </a:t>
            </a:r>
            <a:r>
              <a:rPr lang="en-US" sz="2000" spc="-71" dirty="0" smtClean="0">
                <a:solidFill>
                  <a:srgbClr val="00B0F0">
                    <a:alpha val="99000"/>
                  </a:srgbClr>
                </a:solidFill>
                <a:latin typeface="Segoe UI Light" pitchFamily="34" charset="0"/>
              </a:rPr>
              <a:t>AD </a:t>
            </a:r>
            <a:r>
              <a:rPr lang="ru-RU" sz="2000" spc="-71" dirty="0" smtClean="0">
                <a:solidFill>
                  <a:srgbClr val="00B0F0">
                    <a:alpha val="99000"/>
                  </a:srgbClr>
                </a:solidFill>
                <a:latin typeface="Segoe UI Light" pitchFamily="34" charset="0"/>
              </a:rPr>
              <a:t>из корпоративной сети</a:t>
            </a:r>
            <a:endParaRPr lang="en-US" sz="2000" spc="-71" dirty="0">
              <a:solidFill>
                <a:srgbClr val="00B0F0">
                  <a:alpha val="99000"/>
                </a:srgbClr>
              </a:solidFill>
              <a:latin typeface="Segoe UI Light" pitchFamily="34" charset="0"/>
            </a:endParaRPr>
          </a:p>
        </p:txBody>
      </p:sp>
      <p:pic>
        <p:nvPicPr>
          <p:cNvPr id="4098" name="Picture 2" descr="A user request indirectly uses an ADFS server for authoris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04864"/>
            <a:ext cx="3528392" cy="3528392"/>
          </a:xfrm>
          <a:prstGeom prst="rect">
            <a:avLst/>
          </a:prstGeom>
          <a:noFill/>
          <a:extLst>
            <a:ext uri="{909E8E84-426E-40DD-AFC4-6F175D3DCCD1}">
              <a14:hiddenFill xmlns:a14="http://schemas.microsoft.com/office/drawing/2010/main">
                <a:solidFill>
                  <a:srgbClr val="FFFFFF"/>
                </a:solidFill>
              </a14:hiddenFill>
            </a:ext>
          </a:extLst>
        </p:spPr>
      </p:pic>
      <p:sp>
        <p:nvSpPr>
          <p:cNvPr id="7" name="Объект 2"/>
          <p:cNvSpPr>
            <a:spLocks noGrp="1"/>
          </p:cNvSpPr>
          <p:nvPr>
            <p:ph idx="1"/>
          </p:nvPr>
        </p:nvSpPr>
        <p:spPr>
          <a:xfrm>
            <a:off x="4608004" y="2060848"/>
            <a:ext cx="3852428" cy="3168352"/>
          </a:xfrm>
        </p:spPr>
        <p:txBody>
          <a:bodyPr>
            <a:normAutofit fontScale="77500" lnSpcReduction="20000"/>
          </a:bodyPr>
          <a:lstStyle/>
          <a:p>
            <a:pPr marL="0" indent="0">
              <a:lnSpc>
                <a:spcPct val="150000"/>
              </a:lnSpc>
              <a:buNone/>
            </a:pPr>
            <a:endParaRPr lang="ru-RU" sz="2000" dirty="0" smtClean="0"/>
          </a:p>
          <a:p>
            <a:pPr>
              <a:lnSpc>
                <a:spcPct val="150000"/>
              </a:lnSpc>
            </a:pPr>
            <a:r>
              <a:rPr lang="ru-RU" sz="2000" dirty="0" smtClean="0"/>
              <a:t>Пользователь обращается к </a:t>
            </a:r>
            <a:r>
              <a:rPr lang="en-US" sz="2000" dirty="0" smtClean="0"/>
              <a:t>Azure App </a:t>
            </a:r>
            <a:r>
              <a:rPr lang="ru-RU" sz="2000" dirty="0" smtClean="0"/>
              <a:t>и приложение редиректит его на </a:t>
            </a:r>
            <a:r>
              <a:rPr lang="en-US" sz="2000" dirty="0" smtClean="0"/>
              <a:t>Azure Access Control Services</a:t>
            </a:r>
          </a:p>
          <a:p>
            <a:pPr>
              <a:lnSpc>
                <a:spcPct val="150000"/>
              </a:lnSpc>
            </a:pPr>
            <a:r>
              <a:rPr lang="en-US" sz="2000" dirty="0" smtClean="0"/>
              <a:t>ACS </a:t>
            </a:r>
            <a:r>
              <a:rPr lang="ru-RU" sz="2000" dirty="0" smtClean="0"/>
              <a:t>видит что пользователь не авторизован и перенаправляет его в </a:t>
            </a:r>
            <a:r>
              <a:rPr lang="en-US" sz="2000" dirty="0" smtClean="0"/>
              <a:t>ADFS</a:t>
            </a:r>
            <a:endParaRPr lang="en-US" sz="2000" dirty="0"/>
          </a:p>
          <a:p>
            <a:pPr>
              <a:lnSpc>
                <a:spcPct val="150000"/>
              </a:lnSpc>
            </a:pPr>
            <a:r>
              <a:rPr lang="en-US" sz="2000" dirty="0" smtClean="0"/>
              <a:t>ADFS </a:t>
            </a:r>
            <a:r>
              <a:rPr lang="ru-RU" sz="2000" dirty="0" smtClean="0"/>
              <a:t>отвечает контекстом юзера </a:t>
            </a:r>
            <a:r>
              <a:rPr lang="en-US" sz="2000" dirty="0" smtClean="0"/>
              <a:t>( UPN ~ </a:t>
            </a:r>
            <a:r>
              <a:rPr lang="en-US" sz="2000" dirty="0" smtClean="0">
                <a:hlinkClick r:id="rId3"/>
              </a:rPr>
              <a:t>user@domain.com</a:t>
            </a:r>
            <a:r>
              <a:rPr lang="en-US" sz="2000" dirty="0" smtClean="0"/>
              <a:t> )</a:t>
            </a:r>
          </a:p>
        </p:txBody>
      </p:sp>
      <p:sp>
        <p:nvSpPr>
          <p:cNvPr id="9" name="Объект 2"/>
          <p:cNvSpPr txBox="1">
            <a:spLocks/>
          </p:cNvSpPr>
          <p:nvPr/>
        </p:nvSpPr>
        <p:spPr>
          <a:xfrm>
            <a:off x="4283968" y="5301208"/>
            <a:ext cx="4248472" cy="144016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sz="2000" dirty="0" smtClean="0"/>
              <a:t>ADFS – Identity provider ( </a:t>
            </a:r>
            <a:r>
              <a:rPr lang="ru-RU" sz="2000" dirty="0" smtClean="0"/>
              <a:t>выдает </a:t>
            </a:r>
            <a:r>
              <a:rPr lang="en-US" sz="2000" dirty="0" smtClean="0"/>
              <a:t>SAML </a:t>
            </a:r>
            <a:r>
              <a:rPr lang="ru-RU" sz="2000" dirty="0" smtClean="0"/>
              <a:t>токены )</a:t>
            </a:r>
            <a:endParaRPr lang="en-US" sz="2000" dirty="0" smtClean="0"/>
          </a:p>
          <a:p>
            <a:pPr marL="0" indent="0">
              <a:lnSpc>
                <a:spcPct val="150000"/>
              </a:lnSpc>
              <a:buFont typeface="Arial" pitchFamily="34" charset="0"/>
              <a:buNone/>
            </a:pPr>
            <a:r>
              <a:rPr lang="en-US" sz="2000" dirty="0" smtClean="0"/>
              <a:t>ACS – Federation provider</a:t>
            </a:r>
            <a:r>
              <a:rPr lang="ru-RU" sz="2000" dirty="0" smtClean="0"/>
              <a:t> ( получает </a:t>
            </a:r>
            <a:r>
              <a:rPr lang="en-US" sz="2000" dirty="0" smtClean="0"/>
              <a:t>SAML </a:t>
            </a:r>
            <a:r>
              <a:rPr lang="ru-RU" sz="2000" dirty="0" smtClean="0"/>
              <a:t>от </a:t>
            </a:r>
            <a:r>
              <a:rPr lang="en-US" sz="2000" dirty="0" smtClean="0"/>
              <a:t>ADFS </a:t>
            </a:r>
            <a:r>
              <a:rPr lang="ru-RU" sz="2000" dirty="0" smtClean="0"/>
              <a:t>и выдает свои </a:t>
            </a:r>
            <a:r>
              <a:rPr lang="en-US" sz="2000" dirty="0" smtClean="0"/>
              <a:t>SAML</a:t>
            </a:r>
          </a:p>
          <a:p>
            <a:pPr marL="0" indent="0">
              <a:lnSpc>
                <a:spcPct val="150000"/>
              </a:lnSpc>
              <a:buFont typeface="Arial" pitchFamily="34" charset="0"/>
              <a:buNone/>
            </a:pPr>
            <a:r>
              <a:rPr lang="en-US" sz="2000" dirty="0" smtClean="0"/>
              <a:t>Azure App – relying party (</a:t>
            </a:r>
            <a:r>
              <a:rPr lang="ru-RU" sz="2000" dirty="0" smtClean="0"/>
              <a:t> использует</a:t>
            </a:r>
            <a:r>
              <a:rPr lang="en-US" sz="2000" dirty="0" smtClean="0"/>
              <a:t> WIF )</a:t>
            </a:r>
          </a:p>
        </p:txBody>
      </p:sp>
    </p:spTree>
    <p:extLst>
      <p:ext uri="{BB962C8B-B14F-4D97-AF65-F5344CB8AC3E}">
        <p14:creationId xmlns:p14="http://schemas.microsoft.com/office/powerpoint/2010/main" val="2501490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7275" y="1163334"/>
            <a:ext cx="8424936" cy="754664"/>
          </a:xfrm>
          <a:prstGeom prst="rect">
            <a:avLst/>
          </a:prstGeom>
        </p:spPr>
        <p:txBody>
          <a:bodyPr wrap="square" lIns="76805" tIns="38403" rIns="76805" bIns="38403">
            <a:spAutoFit/>
          </a:bodyPr>
          <a:lstStyle/>
          <a:p>
            <a:pPr defTabSz="767718"/>
            <a:r>
              <a:rPr lang="ru-RU" sz="2000" spc="-71" dirty="0">
                <a:solidFill>
                  <a:srgbClr val="00B0F0">
                    <a:alpha val="99000"/>
                  </a:srgbClr>
                </a:solidFill>
                <a:latin typeface="Segoe UI Light" pitchFamily="34" charset="0"/>
              </a:rPr>
              <a:t>Пример облачного приложения с использованием </a:t>
            </a:r>
            <a:r>
              <a:rPr lang="en-US" sz="2000" spc="-71" dirty="0">
                <a:solidFill>
                  <a:srgbClr val="00B0F0">
                    <a:alpha val="99000"/>
                  </a:srgbClr>
                </a:solidFill>
                <a:latin typeface="Segoe UI Light" pitchFamily="34" charset="0"/>
              </a:rPr>
              <a:t>AD </a:t>
            </a:r>
            <a:r>
              <a:rPr lang="ru-RU" sz="2000" spc="-71" dirty="0">
                <a:solidFill>
                  <a:srgbClr val="00B0F0">
                    <a:alpha val="99000"/>
                  </a:srgbClr>
                </a:solidFill>
                <a:latin typeface="Segoe UI Light" pitchFamily="34" charset="0"/>
              </a:rPr>
              <a:t>из корпоративной сети</a:t>
            </a:r>
            <a:endParaRPr lang="en-US" sz="2000" spc="-71" dirty="0">
              <a:solidFill>
                <a:srgbClr val="00B0F0">
                  <a:alpha val="99000"/>
                </a:srgbClr>
              </a:solidFill>
              <a:latin typeface="Segoe UI Light" pitchFamily="34" charset="0"/>
            </a:endParaRPr>
          </a:p>
          <a:p>
            <a:pPr defTabSz="767718"/>
            <a:endParaRPr lang="en-US" sz="2400" spc="-71" dirty="0">
              <a:solidFill>
                <a:srgbClr val="00B0F0">
                  <a:alpha val="99000"/>
                </a:srgbClr>
              </a:solidFill>
              <a:latin typeface="Segoe UI Light" pitchFamily="34" charset="0"/>
            </a:endParaRPr>
          </a:p>
        </p:txBody>
      </p:sp>
      <p:sp>
        <p:nvSpPr>
          <p:cNvPr id="7" name="Объект 2"/>
          <p:cNvSpPr>
            <a:spLocks noGrp="1"/>
          </p:cNvSpPr>
          <p:nvPr>
            <p:ph idx="1"/>
          </p:nvPr>
        </p:nvSpPr>
        <p:spPr>
          <a:xfrm>
            <a:off x="4608004" y="2060848"/>
            <a:ext cx="4284476" cy="4176464"/>
          </a:xfrm>
        </p:spPr>
        <p:txBody>
          <a:bodyPr>
            <a:normAutofit fontScale="77500" lnSpcReduction="20000"/>
          </a:bodyPr>
          <a:lstStyle/>
          <a:p>
            <a:pPr marL="0" indent="0">
              <a:lnSpc>
                <a:spcPct val="150000"/>
              </a:lnSpc>
              <a:buNone/>
            </a:pPr>
            <a:endParaRPr lang="ru-RU" sz="2000" dirty="0" smtClean="0"/>
          </a:p>
          <a:p>
            <a:pPr>
              <a:lnSpc>
                <a:spcPct val="150000"/>
              </a:lnSpc>
            </a:pPr>
            <a:r>
              <a:rPr lang="en-US" sz="2000" dirty="0" smtClean="0"/>
              <a:t>ADFS </a:t>
            </a:r>
            <a:r>
              <a:rPr lang="ru-RU" sz="2000" dirty="0" smtClean="0"/>
              <a:t>выдает </a:t>
            </a:r>
            <a:r>
              <a:rPr lang="en-US" sz="2000" dirty="0" smtClean="0"/>
              <a:t>SAML </a:t>
            </a:r>
            <a:r>
              <a:rPr lang="ru-RU" sz="2000" dirty="0" smtClean="0"/>
              <a:t>для </a:t>
            </a:r>
            <a:r>
              <a:rPr lang="en-US" sz="2000" dirty="0" smtClean="0"/>
              <a:t>ACS </a:t>
            </a:r>
            <a:r>
              <a:rPr lang="ru-RU" sz="2000" dirty="0" smtClean="0"/>
              <a:t>и делает редирект обратно на </a:t>
            </a:r>
            <a:r>
              <a:rPr lang="en-US" sz="2000" dirty="0" smtClean="0"/>
              <a:t>ACS ( SAML</a:t>
            </a:r>
            <a:r>
              <a:rPr lang="ru-RU" sz="2000" dirty="0" smtClean="0"/>
              <a:t> в </a:t>
            </a:r>
            <a:r>
              <a:rPr lang="en-US" sz="2000" dirty="0" smtClean="0"/>
              <a:t>POST</a:t>
            </a:r>
            <a:r>
              <a:rPr lang="ru-RU" sz="2000" dirty="0" smtClean="0"/>
              <a:t> данных)</a:t>
            </a:r>
          </a:p>
          <a:p>
            <a:pPr>
              <a:lnSpc>
                <a:spcPct val="150000"/>
              </a:lnSpc>
            </a:pPr>
            <a:r>
              <a:rPr lang="en-US" sz="2000" dirty="0" smtClean="0"/>
              <a:t>ACS </a:t>
            </a:r>
            <a:r>
              <a:rPr lang="ru-RU" sz="2000" dirty="0" smtClean="0"/>
              <a:t>на основе </a:t>
            </a:r>
            <a:r>
              <a:rPr lang="en-US" sz="2000" dirty="0" smtClean="0"/>
              <a:t>SAML </a:t>
            </a:r>
            <a:r>
              <a:rPr lang="ru-RU" sz="2000" dirty="0" smtClean="0"/>
              <a:t>от </a:t>
            </a:r>
            <a:r>
              <a:rPr lang="en-US" sz="2000" dirty="0" smtClean="0"/>
              <a:t>ADFS</a:t>
            </a:r>
            <a:r>
              <a:rPr lang="ru-RU" sz="2000" dirty="0" smtClean="0"/>
              <a:t> делает свой </a:t>
            </a:r>
            <a:r>
              <a:rPr lang="en-US" sz="2000" dirty="0" smtClean="0"/>
              <a:t>SAML </a:t>
            </a:r>
            <a:r>
              <a:rPr lang="ru-RU" sz="2000" dirty="0" smtClean="0"/>
              <a:t>и выполняет аналогичный редирект обратно в </a:t>
            </a:r>
            <a:r>
              <a:rPr lang="en-US" sz="2000" dirty="0" smtClean="0"/>
              <a:t>Azure App ( </a:t>
            </a:r>
            <a:r>
              <a:rPr lang="ru-RU" sz="2000" dirty="0" smtClean="0"/>
              <a:t>новый </a:t>
            </a:r>
            <a:r>
              <a:rPr lang="en-US" sz="2000" dirty="0" smtClean="0"/>
              <a:t>SAML </a:t>
            </a:r>
            <a:r>
              <a:rPr lang="ru-RU" sz="2000" dirty="0" smtClean="0"/>
              <a:t>от </a:t>
            </a:r>
            <a:r>
              <a:rPr lang="en-US" sz="2000" dirty="0" smtClean="0"/>
              <a:t>ACS</a:t>
            </a:r>
            <a:r>
              <a:rPr lang="ru-RU" sz="2000" dirty="0"/>
              <a:t> </a:t>
            </a:r>
            <a:r>
              <a:rPr lang="ru-RU" sz="2000" dirty="0" smtClean="0"/>
              <a:t>в </a:t>
            </a:r>
            <a:r>
              <a:rPr lang="en-US" sz="2000" dirty="0" smtClean="0"/>
              <a:t>POST </a:t>
            </a:r>
            <a:r>
              <a:rPr lang="ru-RU" sz="2000" dirty="0" smtClean="0"/>
              <a:t>данных )</a:t>
            </a:r>
          </a:p>
          <a:p>
            <a:pPr>
              <a:lnSpc>
                <a:spcPct val="150000"/>
              </a:lnSpc>
            </a:pPr>
            <a:r>
              <a:rPr lang="en-US" sz="2000" dirty="0" smtClean="0"/>
              <a:t>Azure App </a:t>
            </a:r>
            <a:r>
              <a:rPr lang="ru-RU" sz="2000" dirty="0" smtClean="0"/>
              <a:t>получает </a:t>
            </a:r>
            <a:r>
              <a:rPr lang="en-US" sz="2000" dirty="0" smtClean="0"/>
              <a:t>SAML</a:t>
            </a:r>
            <a:r>
              <a:rPr lang="ru-RU" sz="2000" dirty="0" smtClean="0"/>
              <a:t>, выдает пользователю запрашиваемую страницу, создает </a:t>
            </a:r>
            <a:r>
              <a:rPr lang="en-US" sz="2000" dirty="0" err="1" smtClean="0"/>
              <a:t>cockie</a:t>
            </a:r>
            <a:r>
              <a:rPr lang="ru-RU" sz="2000" dirty="0" smtClean="0"/>
              <a:t> для следующих запросов на авторизацию</a:t>
            </a:r>
            <a:r>
              <a:rPr lang="en-US" sz="2000" dirty="0" smtClean="0"/>
              <a:t> </a:t>
            </a:r>
          </a:p>
        </p:txBody>
      </p:sp>
      <p:pic>
        <p:nvPicPr>
          <p:cNvPr id="5122" name="Picture 2" descr="HTTP POST redirects containing a SAML tok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88840"/>
            <a:ext cx="4248472"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840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333" y="931065"/>
            <a:ext cx="8011068" cy="960129"/>
          </a:xfrm>
        </p:spPr>
        <p:txBody>
          <a:bodyPr/>
          <a:lstStyle/>
          <a:p>
            <a:r>
              <a:rPr lang="ru-RU" dirty="0" smtClean="0"/>
              <a:t>Гибридное решение</a:t>
            </a:r>
            <a:r>
              <a:rPr lang="en-US" dirty="0" smtClean="0"/>
              <a:t> - </a:t>
            </a:r>
            <a:r>
              <a:rPr lang="ru-RU" dirty="0"/>
              <a:t>П</a:t>
            </a:r>
            <a:r>
              <a:rPr lang="ru-RU" dirty="0" smtClean="0"/>
              <a:t>ряники</a:t>
            </a:r>
            <a:endParaRPr lang="en-US" dirty="0"/>
          </a:p>
        </p:txBody>
      </p:sp>
      <p:sp>
        <p:nvSpPr>
          <p:cNvPr id="32" name="Скругленный прямоугольник 14"/>
          <p:cNvSpPr/>
          <p:nvPr/>
        </p:nvSpPr>
        <p:spPr>
          <a:xfrm>
            <a:off x="2779647" y="3281877"/>
            <a:ext cx="648072" cy="3982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WIF</a:t>
            </a:r>
            <a:endParaRPr lang="ru-RU" dirty="0"/>
          </a:p>
        </p:txBody>
      </p:sp>
      <p:sp>
        <p:nvSpPr>
          <p:cNvPr id="33" name="Прямоугольник 13"/>
          <p:cNvSpPr/>
          <p:nvPr/>
        </p:nvSpPr>
        <p:spPr>
          <a:xfrm>
            <a:off x="3067253" y="4496709"/>
            <a:ext cx="2952328" cy="181261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ru-RU"/>
          </a:p>
        </p:txBody>
      </p:sp>
      <p:sp>
        <p:nvSpPr>
          <p:cNvPr id="34" name="Скругленный прямоугольник 1"/>
          <p:cNvSpPr/>
          <p:nvPr/>
        </p:nvSpPr>
        <p:spPr>
          <a:xfrm>
            <a:off x="1989989" y="2436294"/>
            <a:ext cx="3888432" cy="846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Windows Azure</a:t>
            </a:r>
            <a:endParaRPr lang="ru-RU" dirty="0"/>
          </a:p>
        </p:txBody>
      </p:sp>
      <p:sp>
        <p:nvSpPr>
          <p:cNvPr id="35" name="Скругленный прямоугольник 7"/>
          <p:cNvSpPr/>
          <p:nvPr/>
        </p:nvSpPr>
        <p:spPr>
          <a:xfrm>
            <a:off x="1989989" y="2886161"/>
            <a:ext cx="1437730" cy="409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Web</a:t>
            </a:r>
            <a:endParaRPr lang="ru-RU" dirty="0"/>
          </a:p>
        </p:txBody>
      </p:sp>
      <p:sp>
        <p:nvSpPr>
          <p:cNvPr id="36" name="Скругленный прямоугольник 8"/>
          <p:cNvSpPr/>
          <p:nvPr/>
        </p:nvSpPr>
        <p:spPr>
          <a:xfrm>
            <a:off x="3427719" y="2886161"/>
            <a:ext cx="1154558" cy="409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Worker</a:t>
            </a:r>
            <a:endParaRPr lang="ru-RU" dirty="0"/>
          </a:p>
        </p:txBody>
      </p:sp>
      <p:sp>
        <p:nvSpPr>
          <p:cNvPr id="37" name="Скругленный прямоугольник 9"/>
          <p:cNvSpPr/>
          <p:nvPr/>
        </p:nvSpPr>
        <p:spPr>
          <a:xfrm>
            <a:off x="4582277" y="2886161"/>
            <a:ext cx="1296144" cy="411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SQL Azure</a:t>
            </a:r>
            <a:endParaRPr lang="ru-RU" dirty="0"/>
          </a:p>
        </p:txBody>
      </p:sp>
      <p:sp>
        <p:nvSpPr>
          <p:cNvPr id="38" name="Скругленный прямоугольник 12"/>
          <p:cNvSpPr/>
          <p:nvPr/>
        </p:nvSpPr>
        <p:spPr>
          <a:xfrm>
            <a:off x="305622" y="5478368"/>
            <a:ext cx="1601176" cy="622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Web Clients</a:t>
            </a:r>
            <a:endParaRPr lang="ru-RU" dirty="0"/>
          </a:p>
        </p:txBody>
      </p:sp>
      <p:cxnSp>
        <p:nvCxnSpPr>
          <p:cNvPr id="39" name="Прямая со стрелкой 4"/>
          <p:cNvCxnSpPr/>
          <p:nvPr/>
        </p:nvCxnSpPr>
        <p:spPr>
          <a:xfrm flipV="1">
            <a:off x="1614517" y="4293096"/>
            <a:ext cx="292281" cy="88728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0" name="Скругленный прямоугольник 15"/>
          <p:cNvSpPr/>
          <p:nvPr/>
        </p:nvSpPr>
        <p:spPr>
          <a:xfrm>
            <a:off x="3244843" y="4101076"/>
            <a:ext cx="1296144" cy="622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ADFS Proxy</a:t>
            </a:r>
            <a:endParaRPr lang="ru-RU" sz="1400" dirty="0"/>
          </a:p>
        </p:txBody>
      </p:sp>
      <p:sp>
        <p:nvSpPr>
          <p:cNvPr id="41" name="Скругленный прямоугольник 17"/>
          <p:cNvSpPr/>
          <p:nvPr/>
        </p:nvSpPr>
        <p:spPr>
          <a:xfrm>
            <a:off x="4542243" y="4101076"/>
            <a:ext cx="1377137" cy="622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SharePoint</a:t>
            </a:r>
            <a:endParaRPr lang="ru-RU" dirty="0"/>
          </a:p>
        </p:txBody>
      </p:sp>
      <p:sp>
        <p:nvSpPr>
          <p:cNvPr id="42" name="Скругленный прямоугольник 18"/>
          <p:cNvSpPr/>
          <p:nvPr/>
        </p:nvSpPr>
        <p:spPr>
          <a:xfrm>
            <a:off x="3984267" y="5322761"/>
            <a:ext cx="1296144" cy="933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Active Directory</a:t>
            </a:r>
            <a:endParaRPr lang="ru-RU" dirty="0"/>
          </a:p>
        </p:txBody>
      </p:sp>
      <p:sp>
        <p:nvSpPr>
          <p:cNvPr id="43" name="Скругленный прямоугольник 21"/>
          <p:cNvSpPr/>
          <p:nvPr/>
        </p:nvSpPr>
        <p:spPr>
          <a:xfrm>
            <a:off x="1989989" y="3301848"/>
            <a:ext cx="789659" cy="3794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Forms</a:t>
            </a:r>
            <a:endParaRPr lang="ru-RU" sz="1400" dirty="0"/>
          </a:p>
        </p:txBody>
      </p:sp>
      <p:sp>
        <p:nvSpPr>
          <p:cNvPr id="44" name="Прямоугольник 22"/>
          <p:cNvSpPr/>
          <p:nvPr/>
        </p:nvSpPr>
        <p:spPr>
          <a:xfrm>
            <a:off x="6102247" y="3978446"/>
            <a:ext cx="2952328" cy="22781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ru-RU"/>
          </a:p>
        </p:txBody>
      </p:sp>
      <p:sp>
        <p:nvSpPr>
          <p:cNvPr id="45" name="Скругленный прямоугольник 25"/>
          <p:cNvSpPr/>
          <p:nvPr/>
        </p:nvSpPr>
        <p:spPr>
          <a:xfrm>
            <a:off x="7019261" y="5322761"/>
            <a:ext cx="1296144" cy="933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Active Directory</a:t>
            </a:r>
            <a:endParaRPr lang="ru-RU" dirty="0"/>
          </a:p>
        </p:txBody>
      </p:sp>
      <p:cxnSp>
        <p:nvCxnSpPr>
          <p:cNvPr id="46" name="Прямая со стрелкой 20"/>
          <p:cNvCxnSpPr/>
          <p:nvPr/>
        </p:nvCxnSpPr>
        <p:spPr>
          <a:xfrm flipH="1" flipV="1">
            <a:off x="3894519" y="3407005"/>
            <a:ext cx="244344" cy="571442"/>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47" name="Скругленный прямоугольник 29"/>
          <p:cNvSpPr/>
          <p:nvPr/>
        </p:nvSpPr>
        <p:spPr>
          <a:xfrm>
            <a:off x="6948468" y="4153287"/>
            <a:ext cx="1437730" cy="87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ru-RU" dirty="0" smtClean="0"/>
              <a:t>Пряники</a:t>
            </a:r>
          </a:p>
          <a:p>
            <a:pPr algn="ctr"/>
            <a:r>
              <a:rPr lang="en-US" dirty="0" smtClean="0"/>
              <a:t>On-premise</a:t>
            </a:r>
            <a:endParaRPr lang="ru-RU" dirty="0"/>
          </a:p>
        </p:txBody>
      </p:sp>
      <p:cxnSp>
        <p:nvCxnSpPr>
          <p:cNvPr id="48" name="Прямая со стрелкой 28"/>
          <p:cNvCxnSpPr/>
          <p:nvPr/>
        </p:nvCxnSpPr>
        <p:spPr>
          <a:xfrm>
            <a:off x="5853310" y="3301848"/>
            <a:ext cx="540616" cy="613612"/>
          </a:xfrm>
          <a:prstGeom prst="straightConnector1">
            <a:avLst/>
          </a:prstGeom>
          <a:ln w="31750">
            <a:headEnd type="arrow"/>
            <a:tailEnd type="arrow"/>
          </a:ln>
        </p:spPr>
        <p:style>
          <a:lnRef idx="1">
            <a:schemeClr val="accent1"/>
          </a:lnRef>
          <a:fillRef idx="0">
            <a:schemeClr val="accent1"/>
          </a:fillRef>
          <a:effectRef idx="0">
            <a:schemeClr val="accent1"/>
          </a:effectRef>
          <a:fontRef idx="minor">
            <a:schemeClr val="tx1"/>
          </a:fontRef>
        </p:style>
      </p:cxnSp>
      <p:sp>
        <p:nvSpPr>
          <p:cNvPr id="50" name="TextBox 33"/>
          <p:cNvSpPr txBox="1"/>
          <p:nvPr/>
        </p:nvSpPr>
        <p:spPr>
          <a:xfrm>
            <a:off x="6494480" y="2145298"/>
            <a:ext cx="2345707" cy="120032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SQL Azure Data Sync, </a:t>
            </a:r>
          </a:p>
          <a:p>
            <a:r>
              <a:rPr lang="en-US" dirty="0" smtClean="0"/>
              <a:t>Service Bus</a:t>
            </a:r>
            <a:endParaRPr lang="ru-RU" dirty="0" smtClean="0"/>
          </a:p>
          <a:p>
            <a:r>
              <a:rPr lang="en-US" dirty="0"/>
              <a:t>Sync </a:t>
            </a:r>
            <a:r>
              <a:rPr lang="en-US" dirty="0" smtClean="0"/>
              <a:t>Framewo</a:t>
            </a:r>
            <a:r>
              <a:rPr lang="en-US" dirty="0"/>
              <a:t>r</a:t>
            </a:r>
            <a:r>
              <a:rPr lang="en-US" dirty="0" smtClean="0"/>
              <a:t>k/WCF</a:t>
            </a:r>
            <a:endParaRPr lang="ru-RU" dirty="0"/>
          </a:p>
          <a:p>
            <a:endParaRPr lang="ru-RU" dirty="0"/>
          </a:p>
        </p:txBody>
      </p:sp>
      <p:pic>
        <p:nvPicPr>
          <p:cNvPr id="5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9054" y="1227074"/>
            <a:ext cx="422265" cy="669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7173867" y="1868299"/>
            <a:ext cx="1880708" cy="276999"/>
          </a:xfrm>
          <a:prstGeom prst="rect">
            <a:avLst/>
          </a:prstGeom>
          <a:noFill/>
        </p:spPr>
        <p:txBody>
          <a:bodyPr wrap="none" lIns="0" tIns="0" rIns="0" bIns="0" rtlCol="0">
            <a:spAutoFit/>
          </a:bodyPr>
          <a:lstStyle/>
          <a:p>
            <a:r>
              <a:rPr lang="en-US" dirty="0" smtClean="0">
                <a:gradFill>
                  <a:gsLst>
                    <a:gs pos="0">
                      <a:schemeClr val="tx1"/>
                    </a:gs>
                    <a:gs pos="86000">
                      <a:schemeClr val="tx1"/>
                    </a:gs>
                  </a:gsLst>
                  <a:lin ang="5400000" scaled="0"/>
                </a:gradFill>
              </a:rPr>
              <a:t>http://pryaniky.com</a:t>
            </a:r>
          </a:p>
        </p:txBody>
      </p:sp>
      <p:sp>
        <p:nvSpPr>
          <p:cNvPr id="54" name="TextBox 53"/>
          <p:cNvSpPr txBox="1"/>
          <p:nvPr/>
        </p:nvSpPr>
        <p:spPr>
          <a:xfrm>
            <a:off x="195729" y="1729799"/>
            <a:ext cx="5743047" cy="553998"/>
          </a:xfrm>
          <a:prstGeom prst="rect">
            <a:avLst/>
          </a:prstGeom>
          <a:noFill/>
        </p:spPr>
        <p:txBody>
          <a:bodyPr wrap="none" lIns="0" tIns="0" rIns="0" bIns="0" rtlCol="0">
            <a:spAutoFit/>
          </a:bodyPr>
          <a:lstStyle/>
          <a:p>
            <a:pPr marL="342900" indent="-342900">
              <a:buFont typeface="Arial" pitchFamily="34" charset="0"/>
              <a:buChar char="•"/>
            </a:pPr>
            <a:r>
              <a:rPr lang="en-US" sz="1200" dirty="0">
                <a:gradFill>
                  <a:gsLst>
                    <a:gs pos="0">
                      <a:schemeClr val="tx1"/>
                    </a:gs>
                    <a:gs pos="86000">
                      <a:schemeClr val="tx1"/>
                    </a:gs>
                  </a:gsLst>
                  <a:lin ang="5400000" scaled="0"/>
                </a:gradFill>
              </a:rPr>
              <a:t>C</a:t>
            </a:r>
            <a:r>
              <a:rPr lang="ru-RU" sz="1200" dirty="0" smtClean="0">
                <a:gradFill>
                  <a:gsLst>
                    <a:gs pos="0">
                      <a:schemeClr val="tx1"/>
                    </a:gs>
                    <a:gs pos="86000">
                      <a:schemeClr val="tx1"/>
                    </a:gs>
                  </a:gsLst>
                  <a:lin ang="5400000" scaled="0"/>
                </a:gradFill>
              </a:rPr>
              <a:t>ервис нематериальной мотивации персонала</a:t>
            </a:r>
            <a:endParaRPr lang="en-US" sz="1200" dirty="0" smtClean="0">
              <a:gradFill>
                <a:gsLst>
                  <a:gs pos="0">
                    <a:schemeClr val="tx1"/>
                  </a:gs>
                  <a:gs pos="86000">
                    <a:schemeClr val="tx1"/>
                  </a:gs>
                </a:gsLst>
                <a:lin ang="5400000" scaled="0"/>
              </a:gradFill>
            </a:endParaRPr>
          </a:p>
          <a:p>
            <a:pPr marL="342900" indent="-342900">
              <a:buFont typeface="Arial" pitchFamily="34" charset="0"/>
              <a:buChar char="•"/>
            </a:pPr>
            <a:r>
              <a:rPr lang="ru-RU" sz="1200" dirty="0" smtClean="0">
                <a:gradFill>
                  <a:gsLst>
                    <a:gs pos="0">
                      <a:schemeClr val="tx1"/>
                    </a:gs>
                    <a:gs pos="86000">
                      <a:schemeClr val="tx1"/>
                    </a:gs>
                  </a:gsLst>
                  <a:lin ang="5400000" scaled="0"/>
                </a:gradFill>
              </a:rPr>
              <a:t>Реализован гибридный сценарий через </a:t>
            </a:r>
            <a:r>
              <a:rPr lang="en-US" sz="1200" dirty="0" err="1" smtClean="0">
                <a:gradFill>
                  <a:gsLst>
                    <a:gs pos="0">
                      <a:schemeClr val="tx1"/>
                    </a:gs>
                    <a:gs pos="86000">
                      <a:schemeClr val="tx1"/>
                    </a:gs>
                  </a:gsLst>
                  <a:lin ang="5400000" scaled="0"/>
                </a:gradFill>
              </a:rPr>
              <a:t>ServiceBus</a:t>
            </a:r>
            <a:r>
              <a:rPr lang="ru-RU" sz="1200" dirty="0" smtClean="0">
                <a:gradFill>
                  <a:gsLst>
                    <a:gs pos="0">
                      <a:schemeClr val="tx1"/>
                    </a:gs>
                    <a:gs pos="86000">
                      <a:schemeClr val="tx1"/>
                    </a:gs>
                  </a:gsLst>
                  <a:lin ang="5400000" scaled="0"/>
                </a:gradFill>
              </a:rPr>
              <a:t> – часть данных в ДЦ клиента</a:t>
            </a:r>
            <a:endParaRPr lang="en-US" sz="1200" dirty="0" smtClean="0">
              <a:gradFill>
                <a:gsLst>
                  <a:gs pos="0">
                    <a:schemeClr val="tx1"/>
                  </a:gs>
                  <a:gs pos="86000">
                    <a:schemeClr val="tx1"/>
                  </a:gs>
                </a:gsLst>
                <a:lin ang="5400000" scaled="0"/>
              </a:gradFill>
            </a:endParaRPr>
          </a:p>
          <a:p>
            <a:pPr marL="342900" indent="-342900">
              <a:buFont typeface="Arial" pitchFamily="34" charset="0"/>
              <a:buChar char="•"/>
            </a:pPr>
            <a:r>
              <a:rPr lang="ru-RU" sz="1200" dirty="0" smtClean="0">
                <a:gradFill>
                  <a:gsLst>
                    <a:gs pos="0">
                      <a:schemeClr val="tx1"/>
                    </a:gs>
                    <a:gs pos="86000">
                      <a:schemeClr val="tx1"/>
                    </a:gs>
                  </a:gsLst>
                  <a:lin ang="5400000" scaled="0"/>
                </a:gradFill>
              </a:rPr>
              <a:t>Поддержка авторизации через</a:t>
            </a:r>
            <a:r>
              <a:rPr lang="en-US" sz="1200" dirty="0" smtClean="0">
                <a:gradFill>
                  <a:gsLst>
                    <a:gs pos="0">
                      <a:schemeClr val="tx1"/>
                    </a:gs>
                    <a:gs pos="86000">
                      <a:schemeClr val="tx1"/>
                    </a:gs>
                  </a:gsLst>
                  <a:lin ang="5400000" scaled="0"/>
                </a:gradFill>
              </a:rPr>
              <a:t> Active Directory </a:t>
            </a:r>
            <a:r>
              <a:rPr lang="ru-RU" sz="1200" dirty="0" smtClean="0">
                <a:gradFill>
                  <a:gsLst>
                    <a:gs pos="0">
                      <a:schemeClr val="tx1"/>
                    </a:gs>
                    <a:gs pos="86000">
                      <a:schemeClr val="tx1"/>
                    </a:gs>
                  </a:gsLst>
                  <a:lin ang="5400000" scaled="0"/>
                </a:gradFill>
              </a:rPr>
              <a:t>( сервер </a:t>
            </a:r>
            <a:r>
              <a:rPr lang="en-US" sz="1200" dirty="0" smtClean="0">
                <a:gradFill>
                  <a:gsLst>
                    <a:gs pos="0">
                      <a:schemeClr val="tx1"/>
                    </a:gs>
                    <a:gs pos="86000">
                      <a:schemeClr val="tx1"/>
                    </a:gs>
                  </a:gsLst>
                  <a:lin ang="5400000" scaled="0"/>
                </a:gradFill>
              </a:rPr>
              <a:t>AD </a:t>
            </a:r>
            <a:r>
              <a:rPr lang="ru-RU" sz="1200" dirty="0" smtClean="0">
                <a:gradFill>
                  <a:gsLst>
                    <a:gs pos="0">
                      <a:schemeClr val="tx1"/>
                    </a:gs>
                    <a:gs pos="86000">
                      <a:schemeClr val="tx1"/>
                    </a:gs>
                  </a:gsLst>
                  <a:lin ang="5400000" scaled="0"/>
                </a:gradFill>
              </a:rPr>
              <a:t>у клиента )</a:t>
            </a:r>
            <a:endParaRPr lang="en-US" sz="1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6729691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2736"/>
            <a:ext cx="9165601" cy="48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Прямоугольник 6"/>
          <p:cNvSpPr/>
          <p:nvPr/>
        </p:nvSpPr>
        <p:spPr>
          <a:xfrm>
            <a:off x="368799" y="1052736"/>
            <a:ext cx="8390466" cy="461665"/>
          </a:xfrm>
          <a:prstGeom prst="rect">
            <a:avLst/>
          </a:prstGeom>
        </p:spPr>
        <p:txBody>
          <a:bodyPr wrap="square">
            <a:spAutoFit/>
          </a:bodyPr>
          <a:lstStyle/>
          <a:p>
            <a:r>
              <a:rPr lang="ru-RU" sz="2400" b="1" dirty="0" smtClean="0">
                <a:solidFill>
                  <a:schemeClr val="accent2">
                    <a:lumMod val="50000"/>
                  </a:schemeClr>
                </a:solidFill>
                <a:latin typeface="Times New Roman" pitchFamily="18" charset="0"/>
                <a:cs typeface="Times New Roman" pitchFamily="18" charset="0"/>
              </a:rPr>
              <a:t>Сервис Пряники</a:t>
            </a:r>
            <a:r>
              <a:rPr lang="en-US" sz="2400" b="1" dirty="0" smtClean="0">
                <a:solidFill>
                  <a:schemeClr val="accent2">
                    <a:lumMod val="50000"/>
                  </a:schemeClr>
                </a:solidFill>
                <a:latin typeface="Times New Roman" pitchFamily="18" charset="0"/>
                <a:cs typeface="Times New Roman" pitchFamily="18" charset="0"/>
              </a:rPr>
              <a:t> –</a:t>
            </a:r>
            <a:r>
              <a:rPr lang="ru-RU" sz="2400" b="1" dirty="0" smtClean="0">
                <a:solidFill>
                  <a:schemeClr val="accent2">
                    <a:lumMod val="50000"/>
                  </a:schemeClr>
                </a:solidFill>
                <a:latin typeface="Times New Roman" pitchFamily="18" charset="0"/>
                <a:cs typeface="Times New Roman" pitchFamily="18" charset="0"/>
              </a:rPr>
              <a:t> аутентификация</a:t>
            </a:r>
            <a:endParaRPr lang="ru-RU" sz="2400" b="1" dirty="0">
              <a:solidFill>
                <a:schemeClr val="accent2">
                  <a:lumMod val="50000"/>
                </a:schemeClr>
              </a:solidFill>
            </a:endParaRPr>
          </a:p>
        </p:txBody>
      </p:sp>
      <p:pic>
        <p:nvPicPr>
          <p:cNvPr id="1026" name="Picture 2" descr="Pryaniky.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4" y="1096477"/>
            <a:ext cx="350617" cy="416575"/>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60713" y="1513052"/>
            <a:ext cx="8055703" cy="2292935"/>
          </a:xfrm>
          <a:prstGeom prst="rect">
            <a:avLst/>
          </a:prstGeom>
        </p:spPr>
        <p:txBody>
          <a:bodyPr wrap="square">
            <a:spAutoFit/>
          </a:bodyPr>
          <a:lstStyle/>
          <a:p>
            <a:pPr marL="228600" indent="-228600">
              <a:buAutoNum type="arabicPeriod"/>
            </a:pPr>
            <a:r>
              <a:rPr lang="en-US" sz="1300" dirty="0" smtClean="0"/>
              <a:t>User </a:t>
            </a:r>
            <a:r>
              <a:rPr lang="ru-RU" sz="1300" dirty="0"/>
              <a:t>запрашивает страницу </a:t>
            </a:r>
            <a:r>
              <a:rPr lang="en-US" sz="1300" dirty="0"/>
              <a:t>SharePoint, </a:t>
            </a:r>
            <a:r>
              <a:rPr lang="ru-RU" sz="1300" dirty="0"/>
              <a:t>на которой есть</a:t>
            </a:r>
            <a:r>
              <a:rPr lang="en-US" sz="1300" dirty="0"/>
              <a:t> </a:t>
            </a:r>
            <a:r>
              <a:rPr lang="en-US" sz="1300" dirty="0" err="1"/>
              <a:t>WebParts</a:t>
            </a:r>
            <a:r>
              <a:rPr lang="en-US" sz="1300" dirty="0"/>
              <a:t>, </a:t>
            </a:r>
            <a:r>
              <a:rPr lang="ru-RU" sz="1300" dirty="0"/>
              <a:t>представляющие собой обычные </a:t>
            </a:r>
            <a:r>
              <a:rPr lang="en-US" sz="1300" dirty="0" err="1"/>
              <a:t>iFrame</a:t>
            </a:r>
            <a:r>
              <a:rPr lang="en-US" sz="1300" dirty="0"/>
              <a:t>.</a:t>
            </a:r>
          </a:p>
          <a:p>
            <a:pPr marL="228600" indent="-228600">
              <a:buAutoNum type="arabicPeriod"/>
            </a:pPr>
            <a:r>
              <a:rPr lang="en-US" sz="1300" dirty="0" err="1"/>
              <a:t>WebParts</a:t>
            </a:r>
            <a:r>
              <a:rPr lang="en-US" sz="1300" dirty="0"/>
              <a:t> </a:t>
            </a:r>
            <a:r>
              <a:rPr lang="ru-RU" sz="1300" dirty="0"/>
              <a:t>пробуют начать загруать содерджимое с </a:t>
            </a:r>
            <a:r>
              <a:rPr lang="en-US" sz="1300" dirty="0"/>
              <a:t>Azure </a:t>
            </a:r>
          </a:p>
          <a:p>
            <a:pPr marL="228600" indent="-228600">
              <a:buAutoNum type="arabicPeriod"/>
            </a:pPr>
            <a:r>
              <a:rPr lang="en-US" sz="1300" dirty="0"/>
              <a:t> </a:t>
            </a:r>
            <a:r>
              <a:rPr lang="ru-RU" sz="1300" dirty="0"/>
              <a:t>в этот момент </a:t>
            </a:r>
            <a:r>
              <a:rPr lang="en-US" sz="1300" dirty="0"/>
              <a:t>Azure</a:t>
            </a:r>
            <a:r>
              <a:rPr lang="ru-RU" sz="1300" dirty="0"/>
              <a:t> возвращает </a:t>
            </a:r>
            <a:r>
              <a:rPr lang="en-US" sz="1300" dirty="0"/>
              <a:t>Redirect </a:t>
            </a:r>
            <a:r>
              <a:rPr lang="ru-RU" sz="1300" dirty="0"/>
              <a:t>на </a:t>
            </a:r>
            <a:r>
              <a:rPr lang="en-US" sz="1300" dirty="0"/>
              <a:t>ADFS </a:t>
            </a:r>
            <a:r>
              <a:rPr lang="ru-RU" sz="1300" dirty="0"/>
              <a:t>или </a:t>
            </a:r>
            <a:r>
              <a:rPr lang="en-US" sz="1300" dirty="0"/>
              <a:t>ADFS Proxy </a:t>
            </a:r>
            <a:r>
              <a:rPr lang="ru-RU" sz="1300" dirty="0"/>
              <a:t>для аутентификации</a:t>
            </a:r>
            <a:endParaRPr lang="en-US" sz="1300" dirty="0"/>
          </a:p>
          <a:p>
            <a:pPr marL="228600" indent="-228600">
              <a:buAutoNum type="arabicPeriod"/>
            </a:pPr>
            <a:r>
              <a:rPr lang="ru-RU" sz="1300" dirty="0"/>
              <a:t>Пользователь вводит учетные данные или аутентифицируется автоматически (для зоны </a:t>
            </a:r>
            <a:r>
              <a:rPr lang="en-US" sz="1300" dirty="0" smtClean="0"/>
              <a:t>Intranet) - </a:t>
            </a:r>
            <a:r>
              <a:rPr lang="ru-RU" sz="1300" dirty="0" smtClean="0"/>
              <a:t>его </a:t>
            </a:r>
            <a:r>
              <a:rPr lang="ru-RU" sz="1300" dirty="0"/>
              <a:t>вместе с токеном передают обратно в </a:t>
            </a:r>
            <a:r>
              <a:rPr lang="en-US" sz="1300" dirty="0"/>
              <a:t>Azure</a:t>
            </a:r>
            <a:endParaRPr lang="ru-RU" sz="1300" dirty="0"/>
          </a:p>
          <a:p>
            <a:r>
              <a:rPr lang="ru-RU" sz="1300" dirty="0" smtClean="0"/>
              <a:t>Плюсы</a:t>
            </a:r>
            <a:r>
              <a:rPr lang="ru-RU" sz="1300" dirty="0"/>
              <a:t> </a:t>
            </a:r>
            <a:r>
              <a:rPr lang="ru-RU" sz="1300" dirty="0" smtClean="0"/>
              <a:t>- </a:t>
            </a:r>
            <a:r>
              <a:rPr lang="ru-RU" sz="1300" dirty="0"/>
              <a:t>простая реализация</a:t>
            </a:r>
          </a:p>
          <a:p>
            <a:r>
              <a:rPr lang="ru-RU" sz="1300" dirty="0" smtClean="0"/>
              <a:t>Мину</a:t>
            </a:r>
            <a:r>
              <a:rPr lang="en-US" sz="1300" dirty="0" smtClean="0"/>
              <a:t>c</a:t>
            </a:r>
            <a:r>
              <a:rPr lang="ru-RU" sz="1300" dirty="0" smtClean="0"/>
              <a:t>ы - </a:t>
            </a:r>
            <a:r>
              <a:rPr lang="ru-RU" sz="1300" dirty="0"/>
              <a:t>редирект пользователя</a:t>
            </a:r>
            <a:r>
              <a:rPr lang="en-US" sz="1300" dirty="0"/>
              <a:t>, </a:t>
            </a:r>
            <a:r>
              <a:rPr lang="ru-RU" sz="1300" dirty="0"/>
              <a:t>невозмодность закешировать данные на стороне клиента</a:t>
            </a:r>
          </a:p>
          <a:p>
            <a:endParaRPr lang="ru-RU" sz="1300" dirty="0" smtClean="0">
              <a:solidFill>
                <a:schemeClr val="accent2">
                  <a:lumMod val="50000"/>
                </a:schemeClr>
              </a:solidFill>
              <a:latin typeface="Times New Roman" pitchFamily="18" charset="0"/>
              <a:cs typeface="Times New Roman" pitchFamily="18" charset="0"/>
            </a:endParaRPr>
          </a:p>
          <a:p>
            <a:pPr marL="571500" indent="-571500">
              <a:buFont typeface="Arial" pitchFamily="34" charset="0"/>
              <a:buChar char="•"/>
            </a:pPr>
            <a:endParaRPr lang="ru-RU" sz="1300" dirty="0">
              <a:solidFill>
                <a:schemeClr val="accent2">
                  <a:lumMod val="50000"/>
                </a:schemeClr>
              </a:solidFill>
              <a:latin typeface="Times New Roman" pitchFamily="18" charset="0"/>
              <a:cs typeface="Times New Roman" pitchFamily="18" charset="0"/>
            </a:endParaRPr>
          </a:p>
          <a:p>
            <a:endParaRPr lang="ru-RU" sz="1300" dirty="0" smtClean="0">
              <a:solidFill>
                <a:schemeClr val="accent2">
                  <a:lumMod val="50000"/>
                </a:schemeClr>
              </a:solidFill>
              <a:latin typeface="Times New Roman" pitchFamily="18" charset="0"/>
              <a:cs typeface="Times New Roman" pitchFamily="18" charset="0"/>
            </a:endParaRPr>
          </a:p>
        </p:txBody>
      </p:sp>
      <p:sp>
        <p:nvSpPr>
          <p:cNvPr id="3" name="Скругленный прямоугольник 2"/>
          <p:cNvSpPr/>
          <p:nvPr/>
        </p:nvSpPr>
        <p:spPr>
          <a:xfrm>
            <a:off x="3215966" y="3266811"/>
            <a:ext cx="1405588" cy="539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Azure</a:t>
            </a:r>
            <a:endParaRPr lang="ru-RU" dirty="0"/>
          </a:p>
        </p:txBody>
      </p:sp>
      <p:sp>
        <p:nvSpPr>
          <p:cNvPr id="9" name="Прямоугольник 8"/>
          <p:cNvSpPr/>
          <p:nvPr/>
        </p:nvSpPr>
        <p:spPr>
          <a:xfrm>
            <a:off x="683568" y="4581128"/>
            <a:ext cx="7848872" cy="180019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971600" y="4347714"/>
            <a:ext cx="1296144" cy="730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ADFS Proxy</a:t>
            </a:r>
            <a:endParaRPr lang="ru-RU" dirty="0"/>
          </a:p>
        </p:txBody>
      </p:sp>
      <p:sp>
        <p:nvSpPr>
          <p:cNvPr id="11" name="Скругленный прямоугольник 10"/>
          <p:cNvSpPr/>
          <p:nvPr/>
        </p:nvSpPr>
        <p:spPr>
          <a:xfrm>
            <a:off x="4560322" y="4725143"/>
            <a:ext cx="3756094" cy="1537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SharePoint</a:t>
            </a:r>
            <a:endParaRPr lang="ru-RU" dirty="0"/>
          </a:p>
        </p:txBody>
      </p:sp>
      <p:sp>
        <p:nvSpPr>
          <p:cNvPr id="12" name="Скругленный прямоугольник 11"/>
          <p:cNvSpPr/>
          <p:nvPr/>
        </p:nvSpPr>
        <p:spPr>
          <a:xfrm>
            <a:off x="998885" y="5562730"/>
            <a:ext cx="1296144" cy="700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Active Directory</a:t>
            </a:r>
            <a:endParaRPr lang="ru-RU" dirty="0"/>
          </a:p>
        </p:txBody>
      </p:sp>
      <p:sp>
        <p:nvSpPr>
          <p:cNvPr id="5" name="Скругленный прямоугольник 4"/>
          <p:cNvSpPr/>
          <p:nvPr/>
        </p:nvSpPr>
        <p:spPr>
          <a:xfrm>
            <a:off x="4716016" y="5481227"/>
            <a:ext cx="1722353" cy="61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Pryaniky</a:t>
            </a:r>
            <a:r>
              <a:rPr lang="en-US" dirty="0" smtClean="0"/>
              <a:t> (</a:t>
            </a:r>
            <a:r>
              <a:rPr lang="en-US" dirty="0" err="1" smtClean="0"/>
              <a:t>iFrame</a:t>
            </a:r>
            <a:r>
              <a:rPr lang="en-US" dirty="0" smtClean="0"/>
              <a:t>)</a:t>
            </a:r>
            <a:endParaRPr lang="ru-RU" dirty="0"/>
          </a:p>
        </p:txBody>
      </p:sp>
      <p:cxnSp>
        <p:nvCxnSpPr>
          <p:cNvPr id="15" name="Прямая со стрелкой 14"/>
          <p:cNvCxnSpPr/>
          <p:nvPr/>
        </p:nvCxnSpPr>
        <p:spPr>
          <a:xfrm flipH="1">
            <a:off x="3933290" y="5562731"/>
            <a:ext cx="458690" cy="0"/>
          </a:xfrm>
          <a:prstGeom prst="straightConnector1">
            <a:avLst/>
          </a:prstGeom>
          <a:ln w="444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Скругленный прямоугольник 16"/>
          <p:cNvSpPr/>
          <p:nvPr/>
        </p:nvSpPr>
        <p:spPr>
          <a:xfrm>
            <a:off x="2662357" y="5448279"/>
            <a:ext cx="1296144" cy="466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USER</a:t>
            </a:r>
            <a:endParaRPr lang="ru-RU" dirty="0"/>
          </a:p>
        </p:txBody>
      </p:sp>
      <p:cxnSp>
        <p:nvCxnSpPr>
          <p:cNvPr id="19" name="Прямая со стрелкой 18"/>
          <p:cNvCxnSpPr/>
          <p:nvPr/>
        </p:nvCxnSpPr>
        <p:spPr>
          <a:xfrm flipV="1">
            <a:off x="3707904" y="4188881"/>
            <a:ext cx="331418" cy="1040319"/>
          </a:xfrm>
          <a:prstGeom prst="straightConnector1">
            <a:avLst/>
          </a:prstGeom>
          <a:ln w="444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162635" y="5229200"/>
            <a:ext cx="301686" cy="369332"/>
          </a:xfrm>
          <a:prstGeom prst="rect">
            <a:avLst/>
          </a:prstGeom>
          <a:noFill/>
        </p:spPr>
        <p:txBody>
          <a:bodyPr wrap="none" rtlCol="0">
            <a:spAutoFit/>
          </a:bodyPr>
          <a:lstStyle/>
          <a:p>
            <a:r>
              <a:rPr lang="ru-RU" dirty="0" smtClean="0"/>
              <a:t>1</a:t>
            </a:r>
            <a:endParaRPr lang="ru-RU" dirty="0"/>
          </a:p>
        </p:txBody>
      </p:sp>
      <p:sp>
        <p:nvSpPr>
          <p:cNvPr id="8" name="TextBox 7"/>
          <p:cNvSpPr txBox="1"/>
          <p:nvPr/>
        </p:nvSpPr>
        <p:spPr>
          <a:xfrm>
            <a:off x="3860949" y="4673369"/>
            <a:ext cx="301686" cy="369332"/>
          </a:xfrm>
          <a:prstGeom prst="rect">
            <a:avLst/>
          </a:prstGeom>
          <a:noFill/>
        </p:spPr>
        <p:txBody>
          <a:bodyPr wrap="none" rtlCol="0">
            <a:spAutoFit/>
          </a:bodyPr>
          <a:lstStyle/>
          <a:p>
            <a:r>
              <a:rPr lang="en-US" dirty="0" smtClean="0"/>
              <a:t>2</a:t>
            </a:r>
            <a:endParaRPr lang="ru-RU" dirty="0"/>
          </a:p>
        </p:txBody>
      </p:sp>
      <p:sp>
        <p:nvSpPr>
          <p:cNvPr id="13" name="Freeform 12"/>
          <p:cNvSpPr/>
          <p:nvPr/>
        </p:nvSpPr>
        <p:spPr>
          <a:xfrm>
            <a:off x="2366682" y="4159624"/>
            <a:ext cx="1341222" cy="1201254"/>
          </a:xfrm>
          <a:custGeom>
            <a:avLst/>
            <a:gdLst>
              <a:gd name="connsiteX0" fmla="*/ 1272989 w 1272989"/>
              <a:gd name="connsiteY0" fmla="*/ 0 h 1201254"/>
              <a:gd name="connsiteX1" fmla="*/ 824753 w 1272989"/>
              <a:gd name="connsiteY1" fmla="*/ 1165411 h 1201254"/>
              <a:gd name="connsiteX2" fmla="*/ 0 w 1272989"/>
              <a:gd name="connsiteY2" fmla="*/ 788894 h 1201254"/>
            </a:gdLst>
            <a:ahLst/>
            <a:cxnLst>
              <a:cxn ang="0">
                <a:pos x="connsiteX0" y="connsiteY0"/>
              </a:cxn>
              <a:cxn ang="0">
                <a:pos x="connsiteX1" y="connsiteY1"/>
              </a:cxn>
              <a:cxn ang="0">
                <a:pos x="connsiteX2" y="connsiteY2"/>
              </a:cxn>
            </a:cxnLst>
            <a:rect l="l" t="t" r="r" b="b"/>
            <a:pathLst>
              <a:path w="1272989" h="1201254">
                <a:moveTo>
                  <a:pt x="1272989" y="0"/>
                </a:moveTo>
                <a:cubicBezTo>
                  <a:pt x="1154953" y="516964"/>
                  <a:pt x="1036918" y="1033929"/>
                  <a:pt x="824753" y="1165411"/>
                </a:cubicBezTo>
                <a:cubicBezTo>
                  <a:pt x="612588" y="1296893"/>
                  <a:pt x="306294" y="1042893"/>
                  <a:pt x="0" y="788894"/>
                </a:cubicBezTo>
              </a:path>
            </a:pathLst>
          </a:custGeom>
          <a:noFill/>
          <a:ln w="34925">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extBox 13"/>
          <p:cNvSpPr txBox="1"/>
          <p:nvPr/>
        </p:nvSpPr>
        <p:spPr>
          <a:xfrm>
            <a:off x="3310429" y="5044534"/>
            <a:ext cx="301686" cy="369332"/>
          </a:xfrm>
          <a:prstGeom prst="rect">
            <a:avLst/>
          </a:prstGeom>
          <a:noFill/>
        </p:spPr>
        <p:txBody>
          <a:bodyPr wrap="none" rtlCol="0">
            <a:spAutoFit/>
          </a:bodyPr>
          <a:lstStyle/>
          <a:p>
            <a:r>
              <a:rPr lang="en-US" dirty="0" smtClean="0"/>
              <a:t>3</a:t>
            </a:r>
            <a:endParaRPr lang="ru-RU" dirty="0"/>
          </a:p>
        </p:txBody>
      </p:sp>
      <p:sp>
        <p:nvSpPr>
          <p:cNvPr id="22" name="Freeform 21"/>
          <p:cNvSpPr/>
          <p:nvPr/>
        </p:nvSpPr>
        <p:spPr>
          <a:xfrm>
            <a:off x="2420471" y="3877118"/>
            <a:ext cx="1071409" cy="1201254"/>
          </a:xfrm>
          <a:custGeom>
            <a:avLst/>
            <a:gdLst>
              <a:gd name="connsiteX0" fmla="*/ 1272989 w 1272989"/>
              <a:gd name="connsiteY0" fmla="*/ 0 h 1201254"/>
              <a:gd name="connsiteX1" fmla="*/ 824753 w 1272989"/>
              <a:gd name="connsiteY1" fmla="*/ 1165411 h 1201254"/>
              <a:gd name="connsiteX2" fmla="*/ 0 w 1272989"/>
              <a:gd name="connsiteY2" fmla="*/ 788894 h 1201254"/>
            </a:gdLst>
            <a:ahLst/>
            <a:cxnLst>
              <a:cxn ang="0">
                <a:pos x="connsiteX0" y="connsiteY0"/>
              </a:cxn>
              <a:cxn ang="0">
                <a:pos x="connsiteX1" y="connsiteY1"/>
              </a:cxn>
              <a:cxn ang="0">
                <a:pos x="connsiteX2" y="connsiteY2"/>
              </a:cxn>
            </a:cxnLst>
            <a:rect l="l" t="t" r="r" b="b"/>
            <a:pathLst>
              <a:path w="1272989" h="1201254">
                <a:moveTo>
                  <a:pt x="1272989" y="0"/>
                </a:moveTo>
                <a:cubicBezTo>
                  <a:pt x="1154953" y="516964"/>
                  <a:pt x="1036918" y="1033929"/>
                  <a:pt x="824753" y="1165411"/>
                </a:cubicBezTo>
                <a:cubicBezTo>
                  <a:pt x="612588" y="1296893"/>
                  <a:pt x="306294" y="1042893"/>
                  <a:pt x="0" y="788894"/>
                </a:cubicBezTo>
              </a:path>
            </a:pathLst>
          </a:custGeom>
          <a:noFill/>
          <a:ln w="34925">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TextBox 22"/>
          <p:cNvSpPr txBox="1"/>
          <p:nvPr/>
        </p:nvSpPr>
        <p:spPr>
          <a:xfrm>
            <a:off x="2956175" y="4641968"/>
            <a:ext cx="301686" cy="369332"/>
          </a:xfrm>
          <a:prstGeom prst="rect">
            <a:avLst/>
          </a:prstGeom>
          <a:noFill/>
        </p:spPr>
        <p:txBody>
          <a:bodyPr wrap="none" rtlCol="0">
            <a:spAutoFit/>
          </a:bodyPr>
          <a:lstStyle/>
          <a:p>
            <a:r>
              <a:rPr lang="en-US" dirty="0"/>
              <a:t>4</a:t>
            </a:r>
            <a:endParaRPr lang="ru-RU" dirty="0"/>
          </a:p>
        </p:txBody>
      </p:sp>
    </p:spTree>
    <p:extLst>
      <p:ext uri="{BB962C8B-B14F-4D97-AF65-F5344CB8AC3E}">
        <p14:creationId xmlns:p14="http://schemas.microsoft.com/office/powerpoint/2010/main" val="769852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 y="1052736"/>
            <a:ext cx="9165601" cy="48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Прямоугольник 6"/>
          <p:cNvSpPr/>
          <p:nvPr/>
        </p:nvSpPr>
        <p:spPr>
          <a:xfrm>
            <a:off x="374013" y="1052736"/>
            <a:ext cx="8390466" cy="461665"/>
          </a:xfrm>
          <a:prstGeom prst="rect">
            <a:avLst/>
          </a:prstGeom>
        </p:spPr>
        <p:txBody>
          <a:bodyPr wrap="square">
            <a:spAutoFit/>
          </a:bodyPr>
          <a:lstStyle/>
          <a:p>
            <a:r>
              <a:rPr lang="ru-RU" sz="2400" b="1" dirty="0" smtClean="0">
                <a:solidFill>
                  <a:schemeClr val="accent2">
                    <a:lumMod val="50000"/>
                  </a:schemeClr>
                </a:solidFill>
                <a:latin typeface="Times New Roman" pitchFamily="18" charset="0"/>
                <a:cs typeface="Times New Roman" pitchFamily="18" charset="0"/>
              </a:rPr>
              <a:t>Сервис Пряники</a:t>
            </a:r>
            <a:r>
              <a:rPr lang="en-US" sz="2400" b="1" dirty="0" smtClean="0">
                <a:solidFill>
                  <a:schemeClr val="accent2">
                    <a:lumMod val="50000"/>
                  </a:schemeClr>
                </a:solidFill>
                <a:latin typeface="Times New Roman" pitchFamily="18" charset="0"/>
                <a:cs typeface="Times New Roman" pitchFamily="18" charset="0"/>
              </a:rPr>
              <a:t> – </a:t>
            </a:r>
            <a:r>
              <a:rPr lang="ru-RU" sz="2400" b="1" dirty="0">
                <a:solidFill>
                  <a:schemeClr val="accent2">
                    <a:lumMod val="50000"/>
                  </a:schemeClr>
                </a:solidFill>
                <a:latin typeface="Times New Roman" pitchFamily="18" charset="0"/>
                <a:cs typeface="Times New Roman" pitchFamily="18" charset="0"/>
              </a:rPr>
              <a:t>а</a:t>
            </a:r>
            <a:r>
              <a:rPr lang="ru-RU" sz="2400" b="1" dirty="0" smtClean="0">
                <a:solidFill>
                  <a:schemeClr val="accent2">
                    <a:lumMod val="50000"/>
                  </a:schemeClr>
                </a:solidFill>
                <a:latin typeface="Times New Roman" pitchFamily="18" charset="0"/>
                <a:cs typeface="Times New Roman" pitchFamily="18" charset="0"/>
              </a:rPr>
              <a:t>утентификация</a:t>
            </a:r>
            <a:endParaRPr lang="ru-RU" sz="2400" b="1" dirty="0">
              <a:solidFill>
                <a:schemeClr val="accent2">
                  <a:lumMod val="50000"/>
                </a:schemeClr>
              </a:solidFill>
            </a:endParaRPr>
          </a:p>
        </p:txBody>
      </p:sp>
      <p:pic>
        <p:nvPicPr>
          <p:cNvPr id="1026" name="Picture 2" descr="Pryaniky.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0" y="1052736"/>
            <a:ext cx="350617" cy="416575"/>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740" y="1550319"/>
            <a:ext cx="8407216" cy="2523768"/>
          </a:xfrm>
          <a:prstGeom prst="rect">
            <a:avLst/>
          </a:prstGeom>
        </p:spPr>
        <p:txBody>
          <a:bodyPr wrap="square">
            <a:spAutoFit/>
          </a:bodyPr>
          <a:lstStyle/>
          <a:p>
            <a:r>
              <a:rPr lang="en-US" sz="1400" b="1" dirty="0" smtClean="0">
                <a:solidFill>
                  <a:schemeClr val="accent2">
                    <a:lumMod val="50000"/>
                  </a:schemeClr>
                </a:solidFill>
                <a:latin typeface="Times New Roman" pitchFamily="18" charset="0"/>
                <a:cs typeface="Times New Roman" pitchFamily="18" charset="0"/>
              </a:rPr>
              <a:t>W</a:t>
            </a:r>
            <a:r>
              <a:rPr lang="ru-RU" sz="1400" b="1" dirty="0" smtClean="0">
                <a:solidFill>
                  <a:schemeClr val="accent2">
                    <a:lumMod val="50000"/>
                  </a:schemeClr>
                </a:solidFill>
                <a:latin typeface="Times New Roman" pitchFamily="18" charset="0"/>
                <a:cs typeface="Times New Roman" pitchFamily="18" charset="0"/>
              </a:rPr>
              <a:t>С</a:t>
            </a:r>
            <a:r>
              <a:rPr lang="en-US" sz="1400" b="1" dirty="0" smtClean="0">
                <a:solidFill>
                  <a:schemeClr val="accent2">
                    <a:lumMod val="50000"/>
                  </a:schemeClr>
                </a:solidFill>
                <a:latin typeface="Times New Roman" pitchFamily="18" charset="0"/>
                <a:cs typeface="Times New Roman" pitchFamily="18" charset="0"/>
              </a:rPr>
              <a:t>F +ADFS: </a:t>
            </a:r>
            <a:r>
              <a:rPr lang="ru-RU" sz="1400" b="1" dirty="0" smtClean="0">
                <a:solidFill>
                  <a:schemeClr val="accent2">
                    <a:lumMod val="50000"/>
                  </a:schemeClr>
                </a:solidFill>
                <a:latin typeface="Times New Roman" pitchFamily="18" charset="0"/>
                <a:cs typeface="Times New Roman" pitchFamily="18" charset="0"/>
              </a:rPr>
              <a:t>позволяет аутентифицировать пользователей из домена в облачном сервисе без активного участия пользователей</a:t>
            </a:r>
          </a:p>
          <a:p>
            <a:pPr marL="228600" indent="-228600">
              <a:buAutoNum type="arabicPeriod"/>
            </a:pPr>
            <a:r>
              <a:rPr lang="ru-RU" sz="1300" dirty="0" smtClean="0"/>
              <a:t>Пользователь </a:t>
            </a:r>
            <a:r>
              <a:rPr lang="ru-RU" sz="1300" dirty="0"/>
              <a:t>получает страницу </a:t>
            </a:r>
            <a:r>
              <a:rPr lang="en-US" sz="1300" dirty="0"/>
              <a:t>SharePoint</a:t>
            </a:r>
          </a:p>
          <a:p>
            <a:pPr marL="228600" indent="-228600">
              <a:buAutoNum type="arabicPeriod"/>
            </a:pPr>
            <a:r>
              <a:rPr lang="ru-RU" sz="1300" dirty="0"/>
              <a:t>При генерации страницы вызывается </a:t>
            </a:r>
            <a:r>
              <a:rPr lang="en-US" sz="1300" smtClean="0"/>
              <a:t>WCF/WIF</a:t>
            </a:r>
            <a:r>
              <a:rPr lang="ru-RU" sz="1300" dirty="0" smtClean="0"/>
              <a:t> компонена</a:t>
            </a:r>
            <a:r>
              <a:rPr lang="en-US" sz="1300" dirty="0" smtClean="0"/>
              <a:t> </a:t>
            </a:r>
            <a:r>
              <a:rPr lang="ru-RU" sz="1300" dirty="0"/>
              <a:t>которая делает запрос к </a:t>
            </a:r>
            <a:r>
              <a:rPr lang="en-US" sz="1300" dirty="0"/>
              <a:t>Azure</a:t>
            </a:r>
          </a:p>
          <a:p>
            <a:pPr marL="228600" indent="-228600">
              <a:buAutoNum type="arabicPeriod"/>
            </a:pPr>
            <a:r>
              <a:rPr lang="ru-RU" sz="1300" dirty="0"/>
              <a:t>В процессе установки защищенного соединения и аутентификации пользователя на сервисе требуется токен</a:t>
            </a:r>
            <a:r>
              <a:rPr lang="en-US" sz="1300" dirty="0"/>
              <a:t>, </a:t>
            </a:r>
            <a:r>
              <a:rPr lang="ru-RU" sz="1300" dirty="0"/>
              <a:t>который получается </a:t>
            </a:r>
            <a:r>
              <a:rPr lang="en-US" sz="1300" dirty="0"/>
              <a:t>WCF-</a:t>
            </a:r>
            <a:r>
              <a:rPr lang="ru-RU" sz="1300" dirty="0"/>
              <a:t>клиентом от </a:t>
            </a:r>
            <a:r>
              <a:rPr lang="en-US" sz="1300" dirty="0"/>
              <a:t>ADFS </a:t>
            </a:r>
            <a:r>
              <a:rPr lang="ru-RU" sz="1300" dirty="0"/>
              <a:t>или </a:t>
            </a:r>
            <a:r>
              <a:rPr lang="en-US" sz="1300" dirty="0"/>
              <a:t>ADFS-Proxy</a:t>
            </a:r>
          </a:p>
          <a:p>
            <a:pPr marL="228600" indent="-228600">
              <a:buAutoNum type="arabicPeriod"/>
            </a:pPr>
            <a:r>
              <a:rPr lang="ru-RU" sz="1300" dirty="0"/>
              <a:t>В результате после аутентификации клиента </a:t>
            </a:r>
            <a:r>
              <a:rPr lang="en-US" sz="1300" dirty="0" err="1"/>
              <a:t>WebParts</a:t>
            </a:r>
            <a:r>
              <a:rPr lang="en-US" sz="1300" dirty="0"/>
              <a:t> </a:t>
            </a:r>
            <a:r>
              <a:rPr lang="ru-RU" sz="1300" dirty="0"/>
              <a:t>получает необходинмые данные для отображения </a:t>
            </a:r>
          </a:p>
          <a:p>
            <a:r>
              <a:rPr lang="ru-RU" sz="1300" dirty="0" smtClean="0"/>
              <a:t>Данный </a:t>
            </a:r>
            <a:r>
              <a:rPr lang="ru-RU" sz="1300" dirty="0"/>
              <a:t>подход позволяет не только кешировать данные</a:t>
            </a:r>
            <a:r>
              <a:rPr lang="en-US" sz="1300" dirty="0"/>
              <a:t>, </a:t>
            </a:r>
            <a:r>
              <a:rPr lang="ru-RU" sz="1300" dirty="0"/>
              <a:t>но и сохранить полученный токен для аутентификации в последующих запросах</a:t>
            </a:r>
          </a:p>
          <a:p>
            <a:endParaRPr lang="ru-RU" sz="1300" dirty="0" smtClean="0">
              <a:solidFill>
                <a:schemeClr val="accent2">
                  <a:lumMod val="50000"/>
                </a:schemeClr>
              </a:solidFill>
              <a:latin typeface="Times New Roman" pitchFamily="18" charset="0"/>
              <a:cs typeface="Times New Roman" pitchFamily="18" charset="0"/>
            </a:endParaRPr>
          </a:p>
          <a:p>
            <a:pPr marL="571500" indent="-571500">
              <a:buFont typeface="Arial" pitchFamily="34" charset="0"/>
              <a:buChar char="•"/>
            </a:pPr>
            <a:endParaRPr lang="ru-RU" sz="1300" dirty="0">
              <a:solidFill>
                <a:schemeClr val="accent2">
                  <a:lumMod val="50000"/>
                </a:schemeClr>
              </a:solidFill>
              <a:latin typeface="Times New Roman" pitchFamily="18" charset="0"/>
              <a:cs typeface="Times New Roman" pitchFamily="18" charset="0"/>
            </a:endParaRPr>
          </a:p>
          <a:p>
            <a:endParaRPr lang="ru-RU" sz="1300" dirty="0" smtClean="0">
              <a:solidFill>
                <a:schemeClr val="accent2">
                  <a:lumMod val="50000"/>
                </a:schemeClr>
              </a:solidFill>
              <a:latin typeface="Times New Roman" pitchFamily="18" charset="0"/>
              <a:cs typeface="Times New Roman" pitchFamily="18" charset="0"/>
            </a:endParaRPr>
          </a:p>
        </p:txBody>
      </p:sp>
      <p:sp>
        <p:nvSpPr>
          <p:cNvPr id="3" name="Скругленный прямоугольник 2"/>
          <p:cNvSpPr/>
          <p:nvPr/>
        </p:nvSpPr>
        <p:spPr>
          <a:xfrm>
            <a:off x="3933290" y="3501008"/>
            <a:ext cx="135879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Azure</a:t>
            </a:r>
            <a:endParaRPr lang="ru-RU" dirty="0"/>
          </a:p>
        </p:txBody>
      </p:sp>
      <p:sp>
        <p:nvSpPr>
          <p:cNvPr id="9" name="Прямоугольник 8"/>
          <p:cNvSpPr/>
          <p:nvPr/>
        </p:nvSpPr>
        <p:spPr>
          <a:xfrm>
            <a:off x="683568" y="4581128"/>
            <a:ext cx="7848872" cy="180019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971600" y="4347714"/>
            <a:ext cx="1296144" cy="7374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ADFS Proxy</a:t>
            </a:r>
            <a:endParaRPr lang="ru-RU" dirty="0"/>
          </a:p>
        </p:txBody>
      </p:sp>
      <p:sp>
        <p:nvSpPr>
          <p:cNvPr id="11" name="Скругленный прямоугольник 10"/>
          <p:cNvSpPr/>
          <p:nvPr/>
        </p:nvSpPr>
        <p:spPr>
          <a:xfrm>
            <a:off x="4560322" y="4725143"/>
            <a:ext cx="3756094" cy="1537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SharePoint</a:t>
            </a:r>
            <a:endParaRPr lang="ru-RU" dirty="0"/>
          </a:p>
        </p:txBody>
      </p:sp>
      <p:sp>
        <p:nvSpPr>
          <p:cNvPr id="12" name="Скругленный прямоугольник 11"/>
          <p:cNvSpPr/>
          <p:nvPr/>
        </p:nvSpPr>
        <p:spPr>
          <a:xfrm>
            <a:off x="998885" y="5562730"/>
            <a:ext cx="1296144" cy="700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Active Directory</a:t>
            </a:r>
            <a:endParaRPr lang="ru-RU" dirty="0"/>
          </a:p>
        </p:txBody>
      </p:sp>
      <p:sp>
        <p:nvSpPr>
          <p:cNvPr id="5" name="Скругленный прямоугольник 4"/>
          <p:cNvSpPr/>
          <p:nvPr/>
        </p:nvSpPr>
        <p:spPr>
          <a:xfrm>
            <a:off x="4716016" y="5481227"/>
            <a:ext cx="1722353" cy="61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Pryaniky</a:t>
            </a:r>
            <a:endParaRPr lang="ru-RU" dirty="0"/>
          </a:p>
        </p:txBody>
      </p:sp>
      <p:sp>
        <p:nvSpPr>
          <p:cNvPr id="14" name="Скругленный прямоугольник 13"/>
          <p:cNvSpPr/>
          <p:nvPr/>
        </p:nvSpPr>
        <p:spPr>
          <a:xfrm>
            <a:off x="4673864" y="4881986"/>
            <a:ext cx="1132775" cy="612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WCF </a:t>
            </a:r>
            <a:r>
              <a:rPr lang="ru-RU" dirty="0" smtClean="0"/>
              <a:t>с </a:t>
            </a:r>
            <a:r>
              <a:rPr lang="en-US" dirty="0" smtClean="0"/>
              <a:t>WIF</a:t>
            </a:r>
            <a:endParaRPr lang="ru-RU" dirty="0"/>
          </a:p>
        </p:txBody>
      </p:sp>
      <p:cxnSp>
        <p:nvCxnSpPr>
          <p:cNvPr id="18" name="Прямая со стрелкой 17"/>
          <p:cNvCxnSpPr/>
          <p:nvPr/>
        </p:nvCxnSpPr>
        <p:spPr>
          <a:xfrm flipH="1">
            <a:off x="3933290" y="5562731"/>
            <a:ext cx="458690" cy="0"/>
          </a:xfrm>
          <a:prstGeom prst="straightConnector1">
            <a:avLst/>
          </a:prstGeom>
          <a:ln w="444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9" name="Скругленный прямоугольник 18"/>
          <p:cNvSpPr/>
          <p:nvPr/>
        </p:nvSpPr>
        <p:spPr>
          <a:xfrm>
            <a:off x="2662357" y="5448279"/>
            <a:ext cx="1296144" cy="466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USER</a:t>
            </a:r>
            <a:endParaRPr lang="ru-RU" dirty="0"/>
          </a:p>
        </p:txBody>
      </p:sp>
      <p:cxnSp>
        <p:nvCxnSpPr>
          <p:cNvPr id="20" name="Прямая со стрелкой 19"/>
          <p:cNvCxnSpPr/>
          <p:nvPr/>
        </p:nvCxnSpPr>
        <p:spPr>
          <a:xfrm flipH="1" flipV="1">
            <a:off x="2428012" y="4477762"/>
            <a:ext cx="2053660" cy="288031"/>
          </a:xfrm>
          <a:prstGeom prst="straightConnector1">
            <a:avLst/>
          </a:prstGeom>
          <a:ln w="444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p:nvPr/>
        </p:nvCxnSpPr>
        <p:spPr>
          <a:xfrm>
            <a:off x="4481672" y="4134371"/>
            <a:ext cx="306352" cy="590772"/>
          </a:xfrm>
          <a:prstGeom prst="straightConnector1">
            <a:avLst/>
          </a:prstGeom>
          <a:ln w="444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flipH="1" flipV="1">
            <a:off x="4788024" y="4107086"/>
            <a:ext cx="255995" cy="474042"/>
          </a:xfrm>
          <a:prstGeom prst="straightConnector1">
            <a:avLst/>
          </a:prstGeom>
          <a:ln w="444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p:nvPr/>
        </p:nvCxnSpPr>
        <p:spPr>
          <a:xfrm>
            <a:off x="2429046" y="4710660"/>
            <a:ext cx="1962935" cy="374524"/>
          </a:xfrm>
          <a:prstGeom prst="straightConnector1">
            <a:avLst/>
          </a:prstGeom>
          <a:ln w="444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090505" y="5557997"/>
            <a:ext cx="301686" cy="369332"/>
          </a:xfrm>
          <a:prstGeom prst="rect">
            <a:avLst/>
          </a:prstGeom>
          <a:noFill/>
        </p:spPr>
        <p:txBody>
          <a:bodyPr wrap="none" rtlCol="0">
            <a:spAutoFit/>
          </a:bodyPr>
          <a:lstStyle/>
          <a:p>
            <a:r>
              <a:rPr lang="en-US" dirty="0" smtClean="0"/>
              <a:t>1</a:t>
            </a:r>
            <a:endParaRPr lang="ru-RU" dirty="0"/>
          </a:p>
        </p:txBody>
      </p:sp>
      <p:sp>
        <p:nvSpPr>
          <p:cNvPr id="8" name="TextBox 7"/>
          <p:cNvSpPr txBox="1"/>
          <p:nvPr/>
        </p:nvSpPr>
        <p:spPr>
          <a:xfrm>
            <a:off x="4968641" y="4134371"/>
            <a:ext cx="301686" cy="369332"/>
          </a:xfrm>
          <a:prstGeom prst="rect">
            <a:avLst/>
          </a:prstGeom>
          <a:noFill/>
        </p:spPr>
        <p:txBody>
          <a:bodyPr wrap="none" rtlCol="0">
            <a:spAutoFit/>
          </a:bodyPr>
          <a:lstStyle/>
          <a:p>
            <a:r>
              <a:rPr lang="en-US" dirty="0" smtClean="0"/>
              <a:t>2</a:t>
            </a:r>
            <a:endParaRPr lang="ru-RU" dirty="0"/>
          </a:p>
        </p:txBody>
      </p:sp>
      <p:sp>
        <p:nvSpPr>
          <p:cNvPr id="13" name="TextBox 12"/>
          <p:cNvSpPr txBox="1"/>
          <p:nvPr/>
        </p:nvSpPr>
        <p:spPr>
          <a:xfrm>
            <a:off x="3190194" y="4581127"/>
            <a:ext cx="301686" cy="369332"/>
          </a:xfrm>
          <a:prstGeom prst="rect">
            <a:avLst/>
          </a:prstGeom>
          <a:noFill/>
        </p:spPr>
        <p:txBody>
          <a:bodyPr wrap="none" rtlCol="0">
            <a:spAutoFit/>
          </a:bodyPr>
          <a:lstStyle/>
          <a:p>
            <a:r>
              <a:rPr lang="en-US" dirty="0" smtClean="0"/>
              <a:t>3</a:t>
            </a:r>
            <a:endParaRPr lang="ru-RU" dirty="0"/>
          </a:p>
        </p:txBody>
      </p:sp>
      <p:sp>
        <p:nvSpPr>
          <p:cNvPr id="15" name="TextBox 14"/>
          <p:cNvSpPr txBox="1"/>
          <p:nvPr/>
        </p:nvSpPr>
        <p:spPr>
          <a:xfrm>
            <a:off x="4306318" y="4245091"/>
            <a:ext cx="301686" cy="369332"/>
          </a:xfrm>
          <a:prstGeom prst="rect">
            <a:avLst/>
          </a:prstGeom>
          <a:noFill/>
        </p:spPr>
        <p:txBody>
          <a:bodyPr wrap="none" rtlCol="0">
            <a:spAutoFit/>
          </a:bodyPr>
          <a:lstStyle/>
          <a:p>
            <a:r>
              <a:rPr lang="ru-RU" dirty="0" smtClean="0"/>
              <a:t>4</a:t>
            </a:r>
            <a:endParaRPr lang="ru-RU" dirty="0"/>
          </a:p>
        </p:txBody>
      </p:sp>
    </p:spTree>
    <p:extLst>
      <p:ext uri="{BB962C8B-B14F-4D97-AF65-F5344CB8AC3E}">
        <p14:creationId xmlns:p14="http://schemas.microsoft.com/office/powerpoint/2010/main" val="3321414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539552" y="2276872"/>
            <a:ext cx="8115328" cy="3377536"/>
          </a:xfrm>
        </p:spPr>
        <p:txBody>
          <a:bodyPr>
            <a:normAutofit/>
          </a:bodyPr>
          <a:lstStyle/>
          <a:p>
            <a:r>
              <a:rPr lang="ru-RU" sz="2800" dirty="0" smtClean="0"/>
              <a:t>Облачная платформа </a:t>
            </a:r>
            <a:r>
              <a:rPr lang="en-US" sz="2800" dirty="0" smtClean="0"/>
              <a:t>Windows Azure</a:t>
            </a:r>
            <a:endParaRPr lang="ru-RU" sz="2800" dirty="0" smtClean="0"/>
          </a:p>
          <a:p>
            <a:r>
              <a:rPr lang="ru-RU" sz="2800" dirty="0" smtClean="0"/>
              <a:t>Сервисы авторизации </a:t>
            </a:r>
            <a:r>
              <a:rPr lang="en-US" sz="2800" dirty="0" smtClean="0"/>
              <a:t>Windows Azure</a:t>
            </a:r>
            <a:endParaRPr lang="ru-RU" sz="2800" dirty="0" smtClean="0"/>
          </a:p>
          <a:p>
            <a:r>
              <a:rPr lang="ru-RU" sz="2800" dirty="0" smtClean="0"/>
              <a:t>Сценарии использования </a:t>
            </a:r>
            <a:r>
              <a:rPr lang="en-US" sz="2800" dirty="0" smtClean="0"/>
              <a:t>Active Directory</a:t>
            </a:r>
            <a:endParaRPr lang="ru-RU" sz="2800" dirty="0" smtClean="0"/>
          </a:p>
          <a:p>
            <a:r>
              <a:rPr lang="ru-RU" sz="2800" dirty="0" smtClean="0"/>
              <a:t>Сервисы </a:t>
            </a:r>
            <a:r>
              <a:rPr lang="en-US" sz="2800" dirty="0" smtClean="0"/>
              <a:t>SQL Azure Labs</a:t>
            </a:r>
            <a:endParaRPr lang="ru-RU" sz="2800" dirty="0" smtClean="0"/>
          </a:p>
          <a:p>
            <a:r>
              <a:rPr lang="ru-RU" sz="2800" dirty="0" smtClean="0"/>
              <a:t>Примеры решений на базе </a:t>
            </a:r>
            <a:r>
              <a:rPr lang="en-US" sz="2800" dirty="0" smtClean="0"/>
              <a:t>Windows Azure</a:t>
            </a:r>
            <a:endParaRPr lang="ru-RU" sz="2800" dirty="0" smtClean="0"/>
          </a:p>
          <a:p>
            <a:r>
              <a:rPr lang="en-US" sz="2800" dirty="0" smtClean="0"/>
              <a:t>Q/A</a:t>
            </a:r>
            <a:endParaRPr lang="ru-RU" sz="2800" dirty="0" smtClean="0"/>
          </a:p>
          <a:p>
            <a:endParaRPr lang="ru-RU" sz="2800" dirty="0" smtClean="0"/>
          </a:p>
          <a:p>
            <a:endParaRPr lang="ru-RU" sz="2800" dirty="0"/>
          </a:p>
        </p:txBody>
      </p:sp>
      <p:sp>
        <p:nvSpPr>
          <p:cNvPr id="3" name="Заголовок 2"/>
          <p:cNvSpPr>
            <a:spLocks noGrp="1"/>
          </p:cNvSpPr>
          <p:nvPr>
            <p:ph type="title"/>
          </p:nvPr>
        </p:nvSpPr>
        <p:spPr/>
        <p:txBody>
          <a:bodyPr/>
          <a:lstStyle/>
          <a:p>
            <a:r>
              <a:rPr lang="ru-RU" dirty="0" smtClean="0">
                <a:latin typeface="+mn-lt"/>
              </a:rPr>
              <a:t>План</a:t>
            </a:r>
            <a:endParaRPr lang="ru-RU" dirty="0">
              <a:latin typeface="+mn-lt"/>
            </a:endParaRPr>
          </a:p>
        </p:txBody>
      </p:sp>
    </p:spTree>
    <p:extLst>
      <p:ext uri="{BB962C8B-B14F-4D97-AF65-F5344CB8AC3E}">
        <p14:creationId xmlns:p14="http://schemas.microsoft.com/office/powerpoint/2010/main" val="238184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2"/>
          <p:cNvSpPr>
            <a:spLocks noGrp="1"/>
          </p:cNvSpPr>
          <p:nvPr>
            <p:ph idx="1"/>
          </p:nvPr>
        </p:nvSpPr>
        <p:spPr>
          <a:xfrm>
            <a:off x="107504" y="1214422"/>
            <a:ext cx="8712968" cy="4911741"/>
          </a:xfrm>
        </p:spPr>
        <p:txBody>
          <a:bodyPr>
            <a:normAutofit/>
          </a:bodyPr>
          <a:lstStyle/>
          <a:p>
            <a:pPr marL="0" indent="0">
              <a:buNone/>
            </a:pPr>
            <a:r>
              <a:rPr lang="ru-RU" dirty="0" smtClean="0">
                <a:solidFill>
                  <a:srgbClr val="00B0F0"/>
                </a:solidFill>
              </a:rPr>
              <a:t>Облачная база данных </a:t>
            </a:r>
            <a:r>
              <a:rPr lang="en-US" dirty="0" smtClean="0">
                <a:solidFill>
                  <a:srgbClr val="00B0F0"/>
                </a:solidFill>
              </a:rPr>
              <a:t>SQL Azure</a:t>
            </a:r>
            <a:r>
              <a:rPr lang="en-US" dirty="0">
                <a:solidFill>
                  <a:srgbClr val="00B0F0"/>
                </a:solidFill>
              </a:rPr>
              <a:t> </a:t>
            </a:r>
            <a:endParaRPr lang="ru-RU" dirty="0" smtClean="0">
              <a:solidFill>
                <a:srgbClr val="00B0F0"/>
              </a:solidFill>
            </a:endParaRPr>
          </a:p>
          <a:p>
            <a:r>
              <a:rPr lang="ru-RU" sz="2000" dirty="0" smtClean="0"/>
              <a:t>Защищенное соединение с сервисом ( </a:t>
            </a:r>
            <a:r>
              <a:rPr lang="en-US" sz="2000" dirty="0" smtClean="0"/>
              <a:t>SSL )</a:t>
            </a:r>
            <a:endParaRPr lang="ru-RU" sz="2000" dirty="0" smtClean="0"/>
          </a:p>
          <a:p>
            <a:pPr>
              <a:lnSpc>
                <a:spcPct val="150000"/>
              </a:lnSpc>
            </a:pPr>
            <a:r>
              <a:rPr lang="en-US" sz="2000" dirty="0" smtClean="0"/>
              <a:t>SQL Azure Firewall </a:t>
            </a:r>
            <a:r>
              <a:rPr lang="ru-RU" sz="2000" dirty="0" smtClean="0"/>
              <a:t>ограничивает доступ к сервису с определенных </a:t>
            </a:r>
            <a:r>
              <a:rPr lang="en-US" sz="2000" dirty="0" smtClean="0"/>
              <a:t>IP</a:t>
            </a:r>
          </a:p>
          <a:p>
            <a:pPr>
              <a:lnSpc>
                <a:spcPct val="150000"/>
              </a:lnSpc>
            </a:pPr>
            <a:r>
              <a:rPr lang="ru-RU" sz="2000" dirty="0" smtClean="0"/>
              <a:t>Аутентфикация </a:t>
            </a:r>
            <a:r>
              <a:rPr lang="en-US" sz="2000" dirty="0" smtClean="0"/>
              <a:t>SQL Server</a:t>
            </a:r>
            <a:endParaRPr lang="ru-RU" sz="2000" dirty="0" smtClean="0"/>
          </a:p>
          <a:p>
            <a:pPr>
              <a:lnSpc>
                <a:spcPct val="150000"/>
              </a:lnSpc>
            </a:pPr>
            <a:r>
              <a:rPr lang="ru-RU" sz="2000" dirty="0" smtClean="0"/>
              <a:t>Полезные сервисы</a:t>
            </a:r>
            <a:r>
              <a:rPr lang="en-US" sz="2000" dirty="0" smtClean="0"/>
              <a:t>:</a:t>
            </a:r>
            <a:r>
              <a:rPr lang="ru-RU" sz="2000" dirty="0" smtClean="0"/>
              <a:t> </a:t>
            </a:r>
            <a:endParaRPr lang="en-US" sz="2000" dirty="0" smtClean="0"/>
          </a:p>
          <a:p>
            <a:pPr lvl="1">
              <a:lnSpc>
                <a:spcPct val="150000"/>
              </a:lnSpc>
            </a:pPr>
            <a:r>
              <a:rPr lang="en-US" sz="1600" dirty="0" smtClean="0"/>
              <a:t>SQL Azure Security Services</a:t>
            </a:r>
            <a:endParaRPr lang="ru-RU" sz="1600" dirty="0" smtClean="0"/>
          </a:p>
          <a:p>
            <a:pPr lvl="1">
              <a:lnSpc>
                <a:spcPct val="150000"/>
              </a:lnSpc>
            </a:pPr>
            <a:r>
              <a:rPr lang="en-US" sz="1600" dirty="0" smtClean="0"/>
              <a:t>SQL Azure Trust Services</a:t>
            </a:r>
          </a:p>
          <a:p>
            <a:pPr lvl="1">
              <a:lnSpc>
                <a:spcPct val="150000"/>
              </a:lnSpc>
            </a:pPr>
            <a:endParaRPr lang="en-US" sz="1600" dirty="0" smtClean="0"/>
          </a:p>
        </p:txBody>
      </p:sp>
    </p:spTree>
    <p:extLst>
      <p:ext uri="{BB962C8B-B14F-4D97-AF65-F5344CB8AC3E}">
        <p14:creationId xmlns:p14="http://schemas.microsoft.com/office/powerpoint/2010/main" val="1343065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2"/>
          <p:cNvSpPr>
            <a:spLocks noGrp="1"/>
          </p:cNvSpPr>
          <p:nvPr>
            <p:ph idx="1"/>
          </p:nvPr>
        </p:nvSpPr>
        <p:spPr>
          <a:xfrm>
            <a:off x="107504" y="1214423"/>
            <a:ext cx="8928992" cy="1422490"/>
          </a:xfrm>
        </p:spPr>
        <p:txBody>
          <a:bodyPr>
            <a:normAutofit/>
          </a:bodyPr>
          <a:lstStyle/>
          <a:p>
            <a:pPr marL="0" indent="0">
              <a:buNone/>
            </a:pPr>
            <a:r>
              <a:rPr lang="en-US" dirty="0" smtClean="0">
                <a:solidFill>
                  <a:srgbClr val="00B0F0"/>
                </a:solidFill>
              </a:rPr>
              <a:t>SQL Azure</a:t>
            </a:r>
            <a:r>
              <a:rPr lang="en-US" dirty="0">
                <a:solidFill>
                  <a:srgbClr val="00B0F0"/>
                </a:solidFill>
              </a:rPr>
              <a:t> </a:t>
            </a:r>
            <a:r>
              <a:rPr lang="en-US" dirty="0" smtClean="0">
                <a:solidFill>
                  <a:srgbClr val="00B0F0"/>
                </a:solidFill>
              </a:rPr>
              <a:t>security services </a:t>
            </a:r>
          </a:p>
          <a:p>
            <a:pPr>
              <a:lnSpc>
                <a:spcPct val="150000"/>
              </a:lnSpc>
            </a:pPr>
            <a:r>
              <a:rPr lang="ru-RU" sz="2000" dirty="0" smtClean="0"/>
              <a:t>Анализ архитектуры базы</a:t>
            </a:r>
          </a:p>
        </p:txBody>
      </p:sp>
      <p:pic>
        <p:nvPicPr>
          <p:cNvPr id="2050" name="Picture 2" descr="http://social.technet.microsoft.com/wiki/cfs-filesystemfile.ashx/__key/communityserver-wikis-components-files/00-00-00-00-05/5751.sass_5F00_repor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01" y="2276872"/>
            <a:ext cx="7192043" cy="40503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icrosoft SQL Azur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1675" y="1052736"/>
            <a:ext cx="336232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516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2"/>
          <p:cNvSpPr>
            <a:spLocks noGrp="1"/>
          </p:cNvSpPr>
          <p:nvPr>
            <p:ph idx="1"/>
          </p:nvPr>
        </p:nvSpPr>
        <p:spPr>
          <a:xfrm>
            <a:off x="107504" y="1214423"/>
            <a:ext cx="8928992" cy="1422490"/>
          </a:xfrm>
        </p:spPr>
        <p:txBody>
          <a:bodyPr>
            <a:normAutofit/>
          </a:bodyPr>
          <a:lstStyle/>
          <a:p>
            <a:pPr marL="0" indent="0">
              <a:buNone/>
            </a:pPr>
            <a:r>
              <a:rPr lang="en-US" dirty="0" smtClean="0">
                <a:solidFill>
                  <a:srgbClr val="00B0F0"/>
                </a:solidFill>
              </a:rPr>
              <a:t>SQL Azure</a:t>
            </a:r>
            <a:r>
              <a:rPr lang="en-US" dirty="0">
                <a:solidFill>
                  <a:srgbClr val="00B0F0"/>
                </a:solidFill>
              </a:rPr>
              <a:t> </a:t>
            </a:r>
            <a:r>
              <a:rPr lang="en-US" dirty="0" smtClean="0">
                <a:solidFill>
                  <a:srgbClr val="00B0F0"/>
                </a:solidFill>
              </a:rPr>
              <a:t>security services </a:t>
            </a:r>
          </a:p>
          <a:p>
            <a:pPr>
              <a:lnSpc>
                <a:spcPct val="150000"/>
              </a:lnSpc>
            </a:pPr>
            <a:r>
              <a:rPr lang="ru-RU" sz="2000" dirty="0" smtClean="0"/>
              <a:t>Анализ объектов базы данных на потенциальные уязвимости</a:t>
            </a:r>
          </a:p>
        </p:txBody>
      </p:sp>
      <p:pic>
        <p:nvPicPr>
          <p:cNvPr id="3076" name="Picture 4" descr="http://social.technet.microsoft.com/wiki/cfs-filesystemfile.ashx/__key/communityserver-wikis-components-files/00-00-00-00-05/3821.sass_5F00_repor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88" y="2300114"/>
            <a:ext cx="8280920" cy="44164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icrosoft SQL Azur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764" y="1052736"/>
            <a:ext cx="336232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835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2"/>
          <p:cNvSpPr>
            <a:spLocks noGrp="1"/>
          </p:cNvSpPr>
          <p:nvPr>
            <p:ph idx="1"/>
          </p:nvPr>
        </p:nvSpPr>
        <p:spPr>
          <a:xfrm>
            <a:off x="107504" y="1214422"/>
            <a:ext cx="8928992" cy="5166905"/>
          </a:xfrm>
        </p:spPr>
        <p:txBody>
          <a:bodyPr>
            <a:normAutofit/>
          </a:bodyPr>
          <a:lstStyle/>
          <a:p>
            <a:pPr marL="0" indent="0">
              <a:buNone/>
            </a:pPr>
            <a:r>
              <a:rPr lang="en-US" dirty="0" smtClean="0">
                <a:solidFill>
                  <a:srgbClr val="00B0F0"/>
                </a:solidFill>
              </a:rPr>
              <a:t>SQL Azure</a:t>
            </a:r>
            <a:r>
              <a:rPr lang="en-US" dirty="0">
                <a:solidFill>
                  <a:srgbClr val="00B0F0"/>
                </a:solidFill>
              </a:rPr>
              <a:t> </a:t>
            </a:r>
            <a:r>
              <a:rPr lang="en-US" dirty="0" smtClean="0">
                <a:solidFill>
                  <a:srgbClr val="00B0F0"/>
                </a:solidFill>
              </a:rPr>
              <a:t>Trust Services </a:t>
            </a:r>
          </a:p>
          <a:p>
            <a:pPr>
              <a:lnSpc>
                <a:spcPct val="150000"/>
              </a:lnSpc>
            </a:pPr>
            <a:r>
              <a:rPr lang="ru-RU" sz="2000" dirty="0" smtClean="0"/>
              <a:t>Фреймворк для шифрованной обработки данных</a:t>
            </a:r>
          </a:p>
          <a:p>
            <a:pPr>
              <a:lnSpc>
                <a:spcPct val="150000"/>
              </a:lnSpc>
            </a:pPr>
            <a:r>
              <a:rPr lang="ru-RU" sz="2000" dirty="0" smtClean="0"/>
              <a:t>Данные хранятся в облаке уже в зашифрованном виде</a:t>
            </a:r>
          </a:p>
          <a:p>
            <a:pPr>
              <a:lnSpc>
                <a:spcPct val="150000"/>
              </a:lnSpc>
            </a:pPr>
            <a:r>
              <a:rPr lang="ru-RU" sz="2000" dirty="0" smtClean="0"/>
              <a:t>Удобное управление доступом к данным через портал</a:t>
            </a:r>
          </a:p>
          <a:p>
            <a:pPr marL="0" indent="0">
              <a:lnSpc>
                <a:spcPct val="150000"/>
              </a:lnSpc>
              <a:buNone/>
            </a:pPr>
            <a:r>
              <a:rPr lang="ru-RU" sz="2000" dirty="0" smtClean="0"/>
              <a:t> </a:t>
            </a:r>
          </a:p>
          <a:p>
            <a:pPr>
              <a:lnSpc>
                <a:spcPct val="150000"/>
              </a:lnSpc>
            </a:pPr>
            <a:endParaRPr lang="ru-RU" sz="2000" dirty="0" smtClean="0"/>
          </a:p>
        </p:txBody>
      </p:sp>
      <p:pic>
        <p:nvPicPr>
          <p:cNvPr id="6" name="Picture 4" descr="Microsoft SQL Azure La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764" y="1052736"/>
            <a:ext cx="336232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microsoft.com/global/en-us/sqlazurelabs/PublishingImages/sqlazuretrustservices-architecture-larg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342658"/>
            <a:ext cx="4032448" cy="304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485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0558" y="1740548"/>
            <a:ext cx="8940355" cy="457049"/>
          </a:xfrm>
          <a:prstGeom prst="rect">
            <a:avLst/>
          </a:prstGeom>
        </p:spPr>
        <p:txBody>
          <a:bodyPr/>
          <a:lstStyle>
            <a:lvl1pPr algn="l" defTabSz="685864" rtl="0" eaLnBrk="1" latinLnBrk="0" hangingPunct="1">
              <a:lnSpc>
                <a:spcPct val="90000"/>
              </a:lnSpc>
              <a:spcBef>
                <a:spcPct val="0"/>
              </a:spcBef>
              <a:buNone/>
              <a:defRPr lang="en-US" sz="3300" b="1" kern="1200" cap="none" spc="-113" baseline="0" dirty="0" smtClean="0">
                <a:ln w="3175">
                  <a:noFill/>
                </a:ln>
                <a:gradFill flip="none" rotWithShape="1">
                  <a:gsLst>
                    <a:gs pos="7500">
                      <a:schemeClr val="tx1"/>
                    </a:gs>
                    <a:gs pos="16000">
                      <a:schemeClr val="tx1"/>
                    </a:gs>
                  </a:gsLst>
                  <a:lin ang="5400000" scaled="0"/>
                  <a:tileRect/>
                </a:gradFill>
                <a:effectLst/>
                <a:latin typeface="+mj-lt"/>
                <a:ea typeface="+mn-ea"/>
                <a:cs typeface="Arial" charset="0"/>
              </a:defRPr>
            </a:lvl1pPr>
          </a:lstStyle>
          <a:p>
            <a:endParaRPr lang="ru-RU" dirty="0"/>
          </a:p>
        </p:txBody>
      </p:sp>
      <p:sp>
        <p:nvSpPr>
          <p:cNvPr id="9" name="TextBox 8"/>
          <p:cNvSpPr txBox="1"/>
          <p:nvPr/>
        </p:nvSpPr>
        <p:spPr>
          <a:xfrm>
            <a:off x="7415032" y="1433651"/>
            <a:ext cx="1405000" cy="215444"/>
          </a:xfrm>
          <a:prstGeom prst="rect">
            <a:avLst/>
          </a:prstGeom>
          <a:noFill/>
        </p:spPr>
        <p:txBody>
          <a:bodyPr wrap="none" lIns="0" tIns="0" rIns="0" bIns="0" rtlCol="0">
            <a:spAutoFit/>
          </a:bodyPr>
          <a:lstStyle/>
          <a:p>
            <a:r>
              <a:rPr lang="en-US" dirty="0" smtClean="0">
                <a:gradFill>
                  <a:gsLst>
                    <a:gs pos="0">
                      <a:schemeClr val="tx1"/>
                    </a:gs>
                    <a:gs pos="86000">
                      <a:schemeClr val="tx1"/>
                    </a:gs>
                  </a:gsLst>
                  <a:lin ang="5400000" scaled="0"/>
                </a:gradFill>
              </a:rPr>
              <a:t>http://sportfort.ru</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749" y="1124744"/>
            <a:ext cx="1273566" cy="308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192876" y="3712825"/>
            <a:ext cx="990600" cy="58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AppFabric Cache</a:t>
            </a:r>
            <a:endParaRPr lang="en-US" sz="1400" dirty="0"/>
          </a:p>
        </p:txBody>
      </p:sp>
      <p:grpSp>
        <p:nvGrpSpPr>
          <p:cNvPr id="12" name="Group 11"/>
          <p:cNvGrpSpPr/>
          <p:nvPr/>
        </p:nvGrpSpPr>
        <p:grpSpPr>
          <a:xfrm>
            <a:off x="3870179" y="5098041"/>
            <a:ext cx="2195040" cy="1740573"/>
            <a:chOff x="3748560" y="4243068"/>
            <a:chExt cx="2195040" cy="1740573"/>
          </a:xfrm>
        </p:grpSpPr>
        <p:sp>
          <p:nvSpPr>
            <p:cNvPr id="13" name="Rectangle 12"/>
            <p:cNvSpPr/>
            <p:nvPr/>
          </p:nvSpPr>
          <p:spPr>
            <a:xfrm>
              <a:off x="3794440" y="4243068"/>
              <a:ext cx="1219200" cy="101473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lumMod val="95000"/>
                      <a:lumOff val="5000"/>
                    </a:schemeClr>
                  </a:solidFill>
                </a:rPr>
                <a:t>Worker Role</a:t>
              </a:r>
              <a:endParaRPr lang="en-US" dirty="0">
                <a:solidFill>
                  <a:schemeClr val="tx1">
                    <a:lumMod val="95000"/>
                    <a:lumOff val="5000"/>
                  </a:schemeClr>
                </a:solidFill>
              </a:endParaRPr>
            </a:p>
          </p:txBody>
        </p:sp>
        <p:sp>
          <p:nvSpPr>
            <p:cNvPr id="14" name="TextBox 21"/>
            <p:cNvSpPr txBox="1"/>
            <p:nvPr/>
          </p:nvSpPr>
          <p:spPr>
            <a:xfrm>
              <a:off x="3748560" y="5244977"/>
              <a:ext cx="2195040" cy="738664"/>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dirty="0" smtClean="0"/>
                <a:t>Обработка медиа</a:t>
              </a:r>
            </a:p>
            <a:p>
              <a:r>
                <a:rPr lang="ru-RU" sz="1400" dirty="0" smtClean="0"/>
                <a:t>Биллинг</a:t>
              </a:r>
            </a:p>
            <a:p>
              <a:r>
                <a:rPr lang="ru-RU" sz="1400" dirty="0" smtClean="0"/>
                <a:t>Сервисы оповещения</a:t>
              </a:r>
              <a:endParaRPr lang="en-US" sz="1400" dirty="0" smtClean="0"/>
            </a:p>
          </p:txBody>
        </p:sp>
      </p:grpSp>
      <p:cxnSp>
        <p:nvCxnSpPr>
          <p:cNvPr id="15" name="Elbow Connector 14"/>
          <p:cNvCxnSpPr>
            <a:stCxn id="28" idx="2"/>
            <a:endCxn id="13" idx="0"/>
          </p:cNvCxnSpPr>
          <p:nvPr/>
        </p:nvCxnSpPr>
        <p:spPr>
          <a:xfrm rot="5400000" flipH="1" flipV="1">
            <a:off x="3087296" y="3682694"/>
            <a:ext cx="23016" cy="2853709"/>
          </a:xfrm>
          <a:prstGeom prst="bentConnector5">
            <a:avLst>
              <a:gd name="adj1" fmla="val -993222"/>
              <a:gd name="adj2" fmla="val 50000"/>
              <a:gd name="adj3" fmla="val 1093222"/>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6" name="TextBox 27"/>
          <p:cNvSpPr txBox="1"/>
          <p:nvPr/>
        </p:nvSpPr>
        <p:spPr>
          <a:xfrm>
            <a:off x="2509043" y="4515220"/>
            <a:ext cx="2003435" cy="523220"/>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dirty="0" smtClean="0"/>
              <a:t>Очереди </a:t>
            </a:r>
            <a:r>
              <a:rPr lang="en-US" sz="1400" dirty="0" smtClean="0"/>
              <a:t>Windows Azure</a:t>
            </a:r>
          </a:p>
        </p:txBody>
      </p:sp>
      <p:grpSp>
        <p:nvGrpSpPr>
          <p:cNvPr id="17" name="Group 16"/>
          <p:cNvGrpSpPr/>
          <p:nvPr/>
        </p:nvGrpSpPr>
        <p:grpSpPr>
          <a:xfrm>
            <a:off x="5693543" y="3380785"/>
            <a:ext cx="2590799" cy="818348"/>
            <a:chOff x="6400801" y="1620052"/>
            <a:chExt cx="2590799" cy="818348"/>
          </a:xfrm>
        </p:grpSpPr>
        <p:sp>
          <p:nvSpPr>
            <p:cNvPr id="18" name="Can 17"/>
            <p:cNvSpPr/>
            <p:nvPr/>
          </p:nvSpPr>
          <p:spPr>
            <a:xfrm>
              <a:off x="6400801" y="1620052"/>
              <a:ext cx="685800" cy="8183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SQL Azure</a:t>
              </a:r>
              <a:endParaRPr lang="en-US" sz="1400" dirty="0"/>
            </a:p>
          </p:txBody>
        </p:sp>
        <p:sp>
          <p:nvSpPr>
            <p:cNvPr id="19" name="TextBox 28"/>
            <p:cNvSpPr txBox="1"/>
            <p:nvPr/>
          </p:nvSpPr>
          <p:spPr>
            <a:xfrm>
              <a:off x="7200900" y="1722272"/>
              <a:ext cx="1790700" cy="523220"/>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dirty="0" smtClean="0"/>
                <a:t>БД использует</a:t>
              </a:r>
            </a:p>
            <a:p>
              <a:r>
                <a:rPr lang="ru-RU" sz="1400" dirty="0"/>
                <a:t>ф</a:t>
              </a:r>
              <a:r>
                <a:rPr lang="ru-RU" sz="1400" dirty="0" smtClean="0"/>
                <a:t>едерации</a:t>
              </a:r>
              <a:endParaRPr lang="en-US" sz="1200" dirty="0" smtClean="0">
                <a:solidFill>
                  <a:srgbClr val="FF0000"/>
                </a:solidFill>
              </a:endParaRPr>
            </a:p>
          </p:txBody>
        </p:sp>
      </p:grpSp>
      <p:grpSp>
        <p:nvGrpSpPr>
          <p:cNvPr id="20" name="Group 19"/>
          <p:cNvGrpSpPr/>
          <p:nvPr/>
        </p:nvGrpSpPr>
        <p:grpSpPr>
          <a:xfrm>
            <a:off x="5941931" y="4669108"/>
            <a:ext cx="2209800" cy="739290"/>
            <a:chOff x="6248400" y="3407567"/>
            <a:chExt cx="2209800" cy="739290"/>
          </a:xfrm>
        </p:grpSpPr>
        <p:sp>
          <p:nvSpPr>
            <p:cNvPr id="21" name="Vertical Scroll 20"/>
            <p:cNvSpPr/>
            <p:nvPr/>
          </p:nvSpPr>
          <p:spPr>
            <a:xfrm>
              <a:off x="6248400" y="3407567"/>
              <a:ext cx="895350" cy="73929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t>WA Table Storage</a:t>
              </a:r>
              <a:endParaRPr lang="en-US" sz="1200" dirty="0"/>
            </a:p>
          </p:txBody>
        </p:sp>
        <p:sp>
          <p:nvSpPr>
            <p:cNvPr id="22" name="TextBox 30"/>
            <p:cNvSpPr txBox="1"/>
            <p:nvPr/>
          </p:nvSpPr>
          <p:spPr>
            <a:xfrm>
              <a:off x="7147240" y="3657600"/>
              <a:ext cx="1310960" cy="307777"/>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i="1" dirty="0" smtClean="0"/>
                <a:t>Логи</a:t>
              </a:r>
              <a:endParaRPr lang="en-US" sz="1400" i="1" dirty="0" smtClean="0"/>
            </a:p>
          </p:txBody>
        </p:sp>
      </p:grpSp>
      <p:grpSp>
        <p:nvGrpSpPr>
          <p:cNvPr id="23" name="Group 22"/>
          <p:cNvGrpSpPr/>
          <p:nvPr/>
        </p:nvGrpSpPr>
        <p:grpSpPr>
          <a:xfrm>
            <a:off x="6128865" y="5579373"/>
            <a:ext cx="2542837" cy="841177"/>
            <a:chOff x="6007246" y="4724400"/>
            <a:chExt cx="2542837" cy="841177"/>
          </a:xfrm>
        </p:grpSpPr>
        <p:sp>
          <p:nvSpPr>
            <p:cNvPr id="24" name="Flowchart: Preparation 23"/>
            <p:cNvSpPr/>
            <p:nvPr/>
          </p:nvSpPr>
          <p:spPr>
            <a:xfrm>
              <a:off x="6216881" y="4760312"/>
              <a:ext cx="1149145" cy="5334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Blob Store</a:t>
              </a:r>
              <a:endParaRPr lang="en-US" sz="1400" dirty="0"/>
            </a:p>
          </p:txBody>
        </p:sp>
        <p:sp>
          <p:nvSpPr>
            <p:cNvPr id="25" name="TextBox 32"/>
            <p:cNvSpPr txBox="1"/>
            <p:nvPr/>
          </p:nvSpPr>
          <p:spPr>
            <a:xfrm>
              <a:off x="6007246" y="5257800"/>
              <a:ext cx="1606520" cy="307777"/>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i="1" dirty="0" smtClean="0"/>
                <a:t>Медиа данные</a:t>
              </a:r>
              <a:endParaRPr lang="en-US" sz="1400" i="1" dirty="0" smtClean="0"/>
            </a:p>
          </p:txBody>
        </p:sp>
        <p:sp>
          <p:nvSpPr>
            <p:cNvPr id="26" name="Line Callout 2 (Accent Bar) 25"/>
            <p:cNvSpPr/>
            <p:nvPr/>
          </p:nvSpPr>
          <p:spPr>
            <a:xfrm>
              <a:off x="7775364" y="4724400"/>
              <a:ext cx="774719" cy="398040"/>
            </a:xfrm>
            <a:prstGeom prst="accentCallout2">
              <a:avLst>
                <a:gd name="adj1" fmla="val 18750"/>
                <a:gd name="adj2" fmla="val -8333"/>
                <a:gd name="adj3" fmla="val 18750"/>
                <a:gd name="adj4" fmla="val -16667"/>
                <a:gd name="adj5" fmla="val 86397"/>
                <a:gd name="adj6" fmla="val -45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CDN</a:t>
              </a:r>
              <a:endParaRPr lang="en-US" sz="1400" dirty="0"/>
            </a:p>
          </p:txBody>
        </p:sp>
      </p:grpSp>
      <p:grpSp>
        <p:nvGrpSpPr>
          <p:cNvPr id="27" name="Group 26"/>
          <p:cNvGrpSpPr/>
          <p:nvPr/>
        </p:nvGrpSpPr>
        <p:grpSpPr>
          <a:xfrm>
            <a:off x="399996" y="3712825"/>
            <a:ext cx="1881554" cy="1789232"/>
            <a:chOff x="1699846" y="725368"/>
            <a:chExt cx="1881554" cy="1789232"/>
          </a:xfrm>
        </p:grpSpPr>
        <p:sp>
          <p:nvSpPr>
            <p:cNvPr id="28" name="Rectangle 27"/>
            <p:cNvSpPr/>
            <p:nvPr/>
          </p:nvSpPr>
          <p:spPr>
            <a:xfrm>
              <a:off x="2362200" y="1143000"/>
              <a:ext cx="1219200" cy="990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ru-RU" dirty="0" smtClean="0">
                  <a:solidFill>
                    <a:schemeClr val="tx1">
                      <a:lumMod val="95000"/>
                      <a:lumOff val="5000"/>
                    </a:schemeClr>
                  </a:solidFill>
                </a:rPr>
                <a:t>Веб-сайт</a:t>
              </a:r>
              <a:endParaRPr lang="en-US" dirty="0">
                <a:solidFill>
                  <a:schemeClr val="tx1">
                    <a:lumMod val="95000"/>
                    <a:lumOff val="5000"/>
                  </a:schemeClr>
                </a:solidFill>
              </a:endParaRPr>
            </a:p>
          </p:txBody>
        </p:sp>
        <p:sp>
          <p:nvSpPr>
            <p:cNvPr id="29" name="TextBox 4"/>
            <p:cNvSpPr txBox="1"/>
            <p:nvPr/>
          </p:nvSpPr>
          <p:spPr>
            <a:xfrm>
              <a:off x="1904999" y="725368"/>
              <a:ext cx="1450975" cy="307777"/>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t>ASP.NET MVC</a:t>
              </a:r>
              <a:r>
                <a:rPr lang="ru-RU" sz="1400" dirty="0" smtClean="0"/>
                <a:t> </a:t>
              </a:r>
              <a:r>
                <a:rPr lang="en-US" sz="1400" dirty="0" smtClean="0"/>
                <a:t>3</a:t>
              </a:r>
            </a:p>
          </p:txBody>
        </p:sp>
        <p:sp>
          <p:nvSpPr>
            <p:cNvPr id="30" name="TextBox 47"/>
            <p:cNvSpPr txBox="1"/>
            <p:nvPr/>
          </p:nvSpPr>
          <p:spPr>
            <a:xfrm>
              <a:off x="1699846" y="2206823"/>
              <a:ext cx="1195754" cy="307777"/>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t>Multi Tenant</a:t>
              </a:r>
              <a:endParaRPr lang="en-US" sz="1200" dirty="0" smtClean="0">
                <a:solidFill>
                  <a:srgbClr val="FF0000"/>
                </a:solidFill>
              </a:endParaRPr>
            </a:p>
          </p:txBody>
        </p:sp>
      </p:grpSp>
      <p:sp>
        <p:nvSpPr>
          <p:cNvPr id="31" name="TextBox 30"/>
          <p:cNvSpPr txBox="1"/>
          <p:nvPr/>
        </p:nvSpPr>
        <p:spPr>
          <a:xfrm>
            <a:off x="223742" y="1969072"/>
            <a:ext cx="7146225" cy="1077218"/>
          </a:xfrm>
          <a:prstGeom prst="rect">
            <a:avLst/>
          </a:prstGeom>
          <a:noFill/>
        </p:spPr>
        <p:txBody>
          <a:bodyPr wrap="square" lIns="0" tIns="0" rIns="0" bIns="0" rtlCol="0">
            <a:spAutoFit/>
          </a:bodyPr>
          <a:lstStyle/>
          <a:p>
            <a:pPr marL="342900" indent="-342900">
              <a:buFont typeface="Arial" pitchFamily="34" charset="0"/>
              <a:buChar char="•"/>
            </a:pPr>
            <a:r>
              <a:rPr lang="en-US" sz="1400" dirty="0" err="1" smtClean="0">
                <a:gradFill>
                  <a:gsLst>
                    <a:gs pos="0">
                      <a:schemeClr val="tx1"/>
                    </a:gs>
                    <a:gs pos="86000">
                      <a:schemeClr val="tx1"/>
                    </a:gs>
                  </a:gsLst>
                  <a:lin ang="5400000" scaled="0"/>
                </a:gradFill>
              </a:rPr>
              <a:t>SportFort</a:t>
            </a:r>
            <a:r>
              <a:rPr lang="en-US" sz="1400" dirty="0" smtClean="0">
                <a:gradFill>
                  <a:gsLst>
                    <a:gs pos="0">
                      <a:schemeClr val="tx1"/>
                    </a:gs>
                    <a:gs pos="86000">
                      <a:schemeClr val="tx1"/>
                    </a:gs>
                  </a:gsLst>
                  <a:lin ang="5400000" scaled="0"/>
                </a:gradFill>
              </a:rPr>
              <a:t> </a:t>
            </a:r>
            <a:r>
              <a:rPr lang="ru-RU" sz="1400" dirty="0" smtClean="0">
                <a:gradFill>
                  <a:gsLst>
                    <a:gs pos="0">
                      <a:schemeClr val="tx1"/>
                    </a:gs>
                    <a:gs pos="86000">
                      <a:schemeClr val="tx1"/>
                    </a:gs>
                  </a:gsLst>
                  <a:lin ang="5400000" scaled="0"/>
                </a:gradFill>
              </a:rPr>
              <a:t>– </a:t>
            </a:r>
            <a:r>
              <a:rPr lang="en-US" sz="1400" dirty="0" smtClean="0">
                <a:gradFill>
                  <a:gsLst>
                    <a:gs pos="0">
                      <a:schemeClr val="tx1"/>
                    </a:gs>
                    <a:gs pos="86000">
                      <a:schemeClr val="tx1"/>
                    </a:gs>
                  </a:gsLst>
                  <a:lin ang="5400000" scaled="0"/>
                </a:gradFill>
              </a:rPr>
              <a:t>CMS </a:t>
            </a:r>
            <a:r>
              <a:rPr lang="ru-RU" sz="1400" dirty="0" smtClean="0">
                <a:gradFill>
                  <a:gsLst>
                    <a:gs pos="0">
                      <a:schemeClr val="tx1"/>
                    </a:gs>
                    <a:gs pos="86000">
                      <a:schemeClr val="tx1"/>
                    </a:gs>
                  </a:gsLst>
                  <a:lin ang="5400000" scaled="0"/>
                </a:gradFill>
              </a:rPr>
              <a:t>для спортсменов любителей и непрофессиональных спортивных команд ( сейчас более 1200 спортивных команд )</a:t>
            </a:r>
          </a:p>
          <a:p>
            <a:pPr marL="342900" indent="-342900">
              <a:buFont typeface="Arial" pitchFamily="34" charset="0"/>
              <a:buChar char="•"/>
            </a:pPr>
            <a:r>
              <a:rPr lang="en-US" sz="1400" dirty="0" smtClean="0">
                <a:gradFill>
                  <a:gsLst>
                    <a:gs pos="0">
                      <a:schemeClr val="tx1"/>
                    </a:gs>
                    <a:gs pos="86000">
                      <a:schemeClr val="tx1"/>
                    </a:gs>
                  </a:gsLst>
                  <a:lin ang="5400000" scaled="0"/>
                </a:gradFill>
              </a:rPr>
              <a:t>Windows Azure </a:t>
            </a:r>
            <a:r>
              <a:rPr lang="ru-RU" sz="1400" dirty="0" smtClean="0">
                <a:gradFill>
                  <a:gsLst>
                    <a:gs pos="0">
                      <a:schemeClr val="tx1"/>
                    </a:gs>
                    <a:gs pos="86000">
                      <a:schemeClr val="tx1"/>
                    </a:gs>
                  </a:gsLst>
                  <a:lin ang="5400000" scaled="0"/>
                </a:gradFill>
              </a:rPr>
              <a:t>используется как надежный и удобный веб-хостинг</a:t>
            </a:r>
          </a:p>
          <a:p>
            <a:pPr marL="342900" indent="-342900">
              <a:buFont typeface="Arial" pitchFamily="34" charset="0"/>
              <a:buChar char="•"/>
            </a:pPr>
            <a:r>
              <a:rPr lang="ru-RU" sz="1400" dirty="0" smtClean="0">
                <a:gradFill>
                  <a:gsLst>
                    <a:gs pos="0">
                      <a:schemeClr val="tx1"/>
                    </a:gs>
                    <a:gs pos="86000">
                      <a:schemeClr val="tx1"/>
                    </a:gs>
                  </a:gsLst>
                  <a:lin ang="5400000" scaled="0"/>
                </a:gradFill>
              </a:rPr>
              <a:t>Стек технологий</a:t>
            </a:r>
            <a:r>
              <a:rPr lang="en-US" sz="1400" dirty="0" smtClean="0">
                <a:gradFill>
                  <a:gsLst>
                    <a:gs pos="0">
                      <a:schemeClr val="tx1"/>
                    </a:gs>
                    <a:gs pos="86000">
                      <a:schemeClr val="tx1"/>
                    </a:gs>
                  </a:gsLst>
                  <a:lin ang="5400000" scaled="0"/>
                </a:gradFill>
              </a:rPr>
              <a:t>: ASP.NET, SQL Azure, Blob </a:t>
            </a:r>
            <a:r>
              <a:rPr lang="ru-RU" sz="1400" dirty="0" smtClean="0">
                <a:gradFill>
                  <a:gsLst>
                    <a:gs pos="0">
                      <a:schemeClr val="tx1"/>
                    </a:gs>
                    <a:gs pos="86000">
                      <a:schemeClr val="tx1"/>
                    </a:gs>
                  </a:gsLst>
                  <a:lin ang="5400000" scaled="0"/>
                </a:gradFill>
              </a:rPr>
              <a:t>для медиа данных</a:t>
            </a:r>
            <a:endParaRPr lang="ru-RU" sz="1400" dirty="0">
              <a:gradFill>
                <a:gsLst>
                  <a:gs pos="0">
                    <a:schemeClr val="tx1"/>
                  </a:gs>
                  <a:gs pos="86000">
                    <a:schemeClr val="tx1"/>
                  </a:gs>
                </a:gsLst>
                <a:lin ang="5400000" scaled="0"/>
              </a:gradFill>
            </a:endParaRPr>
          </a:p>
          <a:p>
            <a:endParaRPr lang="ru-RU" sz="1400" dirty="0" smtClean="0">
              <a:gradFill>
                <a:gsLst>
                  <a:gs pos="0">
                    <a:schemeClr val="tx1"/>
                  </a:gs>
                  <a:gs pos="86000">
                    <a:schemeClr val="tx1"/>
                  </a:gs>
                </a:gsLst>
                <a:lin ang="5400000" scaled="0"/>
              </a:gradFill>
            </a:endParaRPr>
          </a:p>
        </p:txBody>
      </p:sp>
      <p:sp>
        <p:nvSpPr>
          <p:cNvPr id="33" name="Title 1"/>
          <p:cNvSpPr txBox="1">
            <a:spLocks/>
          </p:cNvSpPr>
          <p:nvPr/>
        </p:nvSpPr>
        <p:spPr>
          <a:xfrm>
            <a:off x="0" y="857537"/>
            <a:ext cx="8011068" cy="960129"/>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baseline="0">
                <a:solidFill>
                  <a:srgbClr val="00B0F0"/>
                </a:solidFill>
                <a:latin typeface="+mj-lt"/>
                <a:ea typeface="+mj-ea"/>
                <a:cs typeface="+mj-cs"/>
              </a:defRPr>
            </a:lvl1pPr>
          </a:lstStyle>
          <a:p>
            <a:r>
              <a:rPr lang="ru-RU" sz="4000" b="0" dirty="0" smtClean="0">
                <a:latin typeface="+mn-lt"/>
              </a:rPr>
              <a:t>Облачная </a:t>
            </a:r>
            <a:r>
              <a:rPr lang="en-US" sz="4000" b="0" dirty="0" smtClean="0">
                <a:latin typeface="+mn-lt"/>
              </a:rPr>
              <a:t>CMS </a:t>
            </a:r>
            <a:endParaRPr lang="en-US" sz="4000" b="0" dirty="0">
              <a:latin typeface="+mn-lt"/>
            </a:endParaRPr>
          </a:p>
        </p:txBody>
      </p:sp>
    </p:spTree>
    <p:extLst>
      <p:ext uri="{BB962C8B-B14F-4D97-AF65-F5344CB8AC3E}">
        <p14:creationId xmlns:p14="http://schemas.microsoft.com/office/powerpoint/2010/main" val="2333058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7537"/>
            <a:ext cx="8011068" cy="960129"/>
          </a:xfrm>
        </p:spPr>
        <p:txBody>
          <a:bodyPr/>
          <a:lstStyle/>
          <a:p>
            <a:r>
              <a:rPr lang="en-US" dirty="0" smtClean="0"/>
              <a:t>Open-source</a:t>
            </a:r>
            <a:r>
              <a:rPr lang="ru-RU" dirty="0" smtClean="0"/>
              <a:t> технологии </a:t>
            </a:r>
            <a:endParaRPr lang="en-US" dirty="0"/>
          </a:p>
        </p:txBody>
      </p:sp>
      <p:sp>
        <p:nvSpPr>
          <p:cNvPr id="25" name="TextBox 24"/>
          <p:cNvSpPr txBox="1"/>
          <p:nvPr/>
        </p:nvSpPr>
        <p:spPr>
          <a:xfrm>
            <a:off x="35446" y="1758806"/>
            <a:ext cx="7051964" cy="1077218"/>
          </a:xfrm>
          <a:prstGeom prst="rect">
            <a:avLst/>
          </a:prstGeom>
          <a:noFill/>
        </p:spPr>
        <p:txBody>
          <a:bodyPr wrap="square" lIns="0" tIns="0" rIns="0" bIns="0" rtlCol="0">
            <a:spAutoFit/>
          </a:bodyPr>
          <a:lstStyle/>
          <a:p>
            <a:pPr marL="342900" indent="-342900">
              <a:buFont typeface="Arial" pitchFamily="34" charset="0"/>
              <a:buChar char="•"/>
            </a:pPr>
            <a:r>
              <a:rPr lang="ru-RU" sz="1400" dirty="0">
                <a:gradFill>
                  <a:gsLst>
                    <a:gs pos="0">
                      <a:schemeClr val="tx1"/>
                    </a:gs>
                    <a:gs pos="86000">
                      <a:schemeClr val="tx1"/>
                    </a:gs>
                  </a:gsLst>
                  <a:lin ang="5400000" scaled="0"/>
                </a:gradFill>
              </a:rPr>
              <a:t>Облачный сервис для создания, распространения и продажи авторского контента с использованием </a:t>
            </a:r>
            <a:r>
              <a:rPr lang="ru-RU" sz="1400" dirty="0" smtClean="0">
                <a:gradFill>
                  <a:gsLst>
                    <a:gs pos="0">
                      <a:schemeClr val="tx1"/>
                    </a:gs>
                    <a:gs pos="86000">
                      <a:schemeClr val="tx1"/>
                    </a:gs>
                  </a:gsLst>
                  <a:lin ang="5400000" scaled="0"/>
                </a:gradFill>
              </a:rPr>
              <a:t>виджетов</a:t>
            </a:r>
            <a:endParaRPr lang="en-US" sz="1400" dirty="0" smtClean="0">
              <a:gradFill>
                <a:gsLst>
                  <a:gs pos="0">
                    <a:schemeClr val="tx1"/>
                  </a:gs>
                  <a:gs pos="86000">
                    <a:schemeClr val="tx1"/>
                  </a:gs>
                </a:gsLst>
                <a:lin ang="5400000" scaled="0"/>
              </a:gradFill>
            </a:endParaRPr>
          </a:p>
          <a:p>
            <a:pPr marL="342900" indent="-342900">
              <a:buFont typeface="Arial" pitchFamily="34" charset="0"/>
              <a:buChar char="•"/>
            </a:pPr>
            <a:r>
              <a:rPr lang="ru-RU" sz="1400" dirty="0" smtClean="0">
                <a:gradFill>
                  <a:gsLst>
                    <a:gs pos="0">
                      <a:schemeClr val="tx1"/>
                    </a:gs>
                    <a:gs pos="86000">
                      <a:schemeClr val="tx1"/>
                    </a:gs>
                  </a:gsLst>
                  <a:lin ang="5400000" scaled="0"/>
                </a:gradFill>
              </a:rPr>
              <a:t>Как основная БД используется </a:t>
            </a:r>
            <a:r>
              <a:rPr lang="en-US" sz="1400" dirty="0" err="1" smtClean="0">
                <a:gradFill>
                  <a:gsLst>
                    <a:gs pos="0">
                      <a:schemeClr val="tx1"/>
                    </a:gs>
                    <a:gs pos="86000">
                      <a:schemeClr val="tx1"/>
                    </a:gs>
                  </a:gsLst>
                  <a:lin ang="5400000" scaled="0"/>
                </a:gradFill>
              </a:rPr>
              <a:t>NoSQL</a:t>
            </a:r>
            <a:r>
              <a:rPr lang="en-US" sz="1400" dirty="0" smtClean="0">
                <a:gradFill>
                  <a:gsLst>
                    <a:gs pos="0">
                      <a:schemeClr val="tx1"/>
                    </a:gs>
                    <a:gs pos="86000">
                      <a:schemeClr val="tx1"/>
                    </a:gs>
                  </a:gsLst>
                  <a:lin ang="5400000" scaled="0"/>
                </a:gradFill>
              </a:rPr>
              <a:t> </a:t>
            </a:r>
            <a:r>
              <a:rPr lang="en-US" sz="1400" dirty="0" err="1" smtClean="0">
                <a:gradFill>
                  <a:gsLst>
                    <a:gs pos="0">
                      <a:schemeClr val="tx1"/>
                    </a:gs>
                    <a:gs pos="86000">
                      <a:schemeClr val="tx1"/>
                    </a:gs>
                  </a:gsLst>
                  <a:lin ang="5400000" scaled="0"/>
                </a:gradFill>
              </a:rPr>
              <a:t>TableStorage</a:t>
            </a:r>
            <a:r>
              <a:rPr lang="en-US" sz="1400" dirty="0" smtClean="0">
                <a:gradFill>
                  <a:gsLst>
                    <a:gs pos="0">
                      <a:schemeClr val="tx1"/>
                    </a:gs>
                    <a:gs pos="86000">
                      <a:schemeClr val="tx1"/>
                    </a:gs>
                  </a:gsLst>
                  <a:lin ang="5400000" scaled="0"/>
                </a:gradFill>
              </a:rPr>
              <a:t>, Apache </a:t>
            </a:r>
            <a:r>
              <a:rPr lang="en-US" sz="1400" dirty="0" err="1" smtClean="0">
                <a:gradFill>
                  <a:gsLst>
                    <a:gs pos="0">
                      <a:schemeClr val="tx1"/>
                    </a:gs>
                    <a:gs pos="86000">
                      <a:schemeClr val="tx1"/>
                    </a:gs>
                  </a:gsLst>
                  <a:lin ang="5400000" scaled="0"/>
                </a:gradFill>
              </a:rPr>
              <a:t>Lucene</a:t>
            </a:r>
            <a:r>
              <a:rPr lang="en-US" sz="1400" dirty="0" smtClean="0">
                <a:gradFill>
                  <a:gsLst>
                    <a:gs pos="0">
                      <a:schemeClr val="tx1"/>
                    </a:gs>
                    <a:gs pos="86000">
                      <a:schemeClr val="tx1"/>
                    </a:gs>
                  </a:gsLst>
                  <a:lin ang="5400000" scaled="0"/>
                </a:gradFill>
              </a:rPr>
              <a:t> </a:t>
            </a:r>
            <a:r>
              <a:rPr lang="ru-RU" sz="1400" dirty="0" smtClean="0">
                <a:gradFill>
                  <a:gsLst>
                    <a:gs pos="0">
                      <a:schemeClr val="tx1"/>
                    </a:gs>
                    <a:gs pos="86000">
                      <a:schemeClr val="tx1"/>
                    </a:gs>
                  </a:gsLst>
                  <a:lin ang="5400000" scaled="0"/>
                </a:gradFill>
              </a:rPr>
              <a:t>как движок для поиска </a:t>
            </a:r>
            <a:endParaRPr lang="en-US" sz="1400" dirty="0">
              <a:gradFill>
                <a:gsLst>
                  <a:gs pos="0">
                    <a:schemeClr val="tx1"/>
                  </a:gs>
                  <a:gs pos="86000">
                    <a:schemeClr val="tx1"/>
                  </a:gs>
                </a:gsLst>
                <a:lin ang="5400000" scaled="0"/>
              </a:gradFill>
            </a:endParaRPr>
          </a:p>
          <a:p>
            <a:pPr marL="342900" indent="-342900">
              <a:buFont typeface="Arial" pitchFamily="34" charset="0"/>
              <a:buChar char="•"/>
            </a:pPr>
            <a:r>
              <a:rPr lang="ru-RU" sz="1400" dirty="0" smtClean="0">
                <a:gradFill>
                  <a:gsLst>
                    <a:gs pos="0">
                      <a:schemeClr val="tx1"/>
                    </a:gs>
                    <a:gs pos="86000">
                      <a:schemeClr val="tx1"/>
                    </a:gs>
                  </a:gsLst>
                  <a:lin ang="5400000" scaled="0"/>
                </a:gradFill>
              </a:rPr>
              <a:t>Оплата авторам контента через </a:t>
            </a:r>
            <a:r>
              <a:rPr lang="en-US" sz="1400" dirty="0" smtClean="0">
                <a:gradFill>
                  <a:gsLst>
                    <a:gs pos="0">
                      <a:schemeClr val="tx1"/>
                    </a:gs>
                    <a:gs pos="86000">
                      <a:schemeClr val="tx1"/>
                    </a:gs>
                  </a:gsLst>
                  <a:lin ang="5400000" scaled="0"/>
                </a:gradFill>
              </a:rPr>
              <a:t>PayPal</a:t>
            </a:r>
          </a:p>
        </p:txBody>
      </p:sp>
      <p:sp>
        <p:nvSpPr>
          <p:cNvPr id="26" name="TextBox 25"/>
          <p:cNvSpPr txBox="1"/>
          <p:nvPr/>
        </p:nvSpPr>
        <p:spPr>
          <a:xfrm>
            <a:off x="7124935" y="1628800"/>
            <a:ext cx="2002151" cy="276999"/>
          </a:xfrm>
          <a:prstGeom prst="rect">
            <a:avLst/>
          </a:prstGeom>
          <a:noFill/>
        </p:spPr>
        <p:txBody>
          <a:bodyPr wrap="none" lIns="0" tIns="0" rIns="0" bIns="0" rtlCol="0">
            <a:spAutoFit/>
          </a:bodyPr>
          <a:lstStyle/>
          <a:p>
            <a:r>
              <a:rPr lang="en-US" dirty="0" smtClean="0">
                <a:gradFill>
                  <a:gsLst>
                    <a:gs pos="0">
                      <a:schemeClr val="tx1"/>
                    </a:gs>
                    <a:gs pos="86000">
                      <a:schemeClr val="tx1"/>
                    </a:gs>
                  </a:gsLst>
                  <a:lin ang="5400000" scaled="0"/>
                </a:gradFill>
              </a:rPr>
              <a:t>http://atcontent.com</a:t>
            </a:r>
          </a:p>
        </p:txBody>
      </p:sp>
      <p:pic>
        <p:nvPicPr>
          <p:cNvPr id="2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179" y="1101715"/>
            <a:ext cx="1756083" cy="547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descr="C:\Users\abokov\Documents\Azure\Partners\atcontent\Publish 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52936"/>
            <a:ext cx="5007016" cy="344687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abokov\Documents\Azure\Partners\atcontent\Payments Architec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429000"/>
            <a:ext cx="3448069" cy="208372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5613810" y="5661248"/>
            <a:ext cx="3342363" cy="553998"/>
          </a:xfrm>
          <a:prstGeom prst="rect">
            <a:avLst/>
          </a:prstGeom>
          <a:noFill/>
        </p:spPr>
        <p:txBody>
          <a:bodyPr wrap="square" lIns="0" tIns="0" rIns="0" bIns="0" rtlCol="0">
            <a:spAutoFit/>
          </a:bodyPr>
          <a:lstStyle/>
          <a:p>
            <a:r>
              <a:rPr lang="ru-RU" dirty="0" smtClean="0">
                <a:gradFill>
                  <a:gsLst>
                    <a:gs pos="0">
                      <a:schemeClr val="tx1"/>
                    </a:gs>
                    <a:gs pos="86000">
                      <a:schemeClr val="tx1"/>
                    </a:gs>
                  </a:gsLst>
                  <a:lin ang="5400000" scaled="0"/>
                </a:gradFill>
              </a:rPr>
              <a:t>Интеграция с </a:t>
            </a:r>
            <a:r>
              <a:rPr lang="en-US" dirty="0" smtClean="0">
                <a:gradFill>
                  <a:gsLst>
                    <a:gs pos="0">
                      <a:schemeClr val="tx1"/>
                    </a:gs>
                    <a:gs pos="86000">
                      <a:schemeClr val="tx1"/>
                    </a:gs>
                  </a:gsLst>
                  <a:lin ang="5400000" scaled="0"/>
                </a:gradFill>
              </a:rPr>
              <a:t>PayPal </a:t>
            </a:r>
            <a:r>
              <a:rPr lang="ru-RU" dirty="0" smtClean="0">
                <a:gradFill>
                  <a:gsLst>
                    <a:gs pos="0">
                      <a:schemeClr val="tx1"/>
                    </a:gs>
                    <a:gs pos="86000">
                      <a:schemeClr val="tx1"/>
                    </a:gs>
                  </a:gsLst>
                  <a:lin ang="5400000" scaled="0"/>
                </a:gradFill>
              </a:rPr>
              <a:t>и механизм оплаты</a:t>
            </a:r>
            <a:endParaRPr lang="en-US"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34589294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88" y="873393"/>
            <a:ext cx="9091212" cy="960129"/>
          </a:xfrm>
        </p:spPr>
        <p:txBody>
          <a:bodyPr>
            <a:normAutofit/>
          </a:bodyPr>
          <a:lstStyle/>
          <a:p>
            <a:r>
              <a:rPr lang="ru-RU" sz="3200" dirty="0" smtClean="0"/>
              <a:t>Надежность и автомасштабирование</a:t>
            </a:r>
            <a:endParaRPr lang="en-US" sz="3200" dirty="0"/>
          </a:p>
        </p:txBody>
      </p:sp>
      <p:pic>
        <p:nvPicPr>
          <p:cNvPr id="7" name="Объект 3"/>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51520" y="2564904"/>
            <a:ext cx="5962064" cy="4113725"/>
          </a:xfrm>
          <a:prstGeom prst="rect">
            <a:avLst/>
          </a:prstGeom>
        </p:spPr>
      </p:pic>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928" y="1054480"/>
            <a:ext cx="1451695" cy="661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0387" y="1675893"/>
            <a:ext cx="7126414" cy="861774"/>
          </a:xfrm>
          <a:prstGeom prst="rect">
            <a:avLst/>
          </a:prstGeom>
          <a:noFill/>
        </p:spPr>
        <p:txBody>
          <a:bodyPr wrap="square" lIns="0" tIns="0" rIns="0" bIns="0" rtlCol="0">
            <a:spAutoFit/>
          </a:bodyPr>
          <a:lstStyle/>
          <a:p>
            <a:pPr marL="342900" indent="-342900">
              <a:buFont typeface="Arial" pitchFamily="34" charset="0"/>
              <a:buChar char="•"/>
            </a:pPr>
            <a:r>
              <a:rPr lang="ru-RU" sz="1400" dirty="0">
                <a:gradFill>
                  <a:gsLst>
                    <a:gs pos="0">
                      <a:schemeClr val="tx1"/>
                    </a:gs>
                    <a:gs pos="86000">
                      <a:schemeClr val="tx1"/>
                    </a:gs>
                  </a:gsLst>
                  <a:lin ang="5400000" scaled="0"/>
                </a:gradFill>
              </a:rPr>
              <a:t>В</a:t>
            </a:r>
            <a:r>
              <a:rPr lang="ru-RU" sz="1400" dirty="0" smtClean="0">
                <a:gradFill>
                  <a:gsLst>
                    <a:gs pos="0">
                      <a:schemeClr val="tx1"/>
                    </a:gs>
                    <a:gs pos="86000">
                      <a:schemeClr val="tx1"/>
                    </a:gs>
                  </a:gsLst>
                  <a:lin ang="5400000" scaled="0"/>
                </a:gradFill>
              </a:rPr>
              <a:t>сероссийская школьная образовательная сеть ( 19 6</a:t>
            </a:r>
            <a:r>
              <a:rPr lang="ru-RU" sz="1400" dirty="0">
                <a:gradFill>
                  <a:gsLst>
                    <a:gs pos="0">
                      <a:schemeClr val="tx1"/>
                    </a:gs>
                    <a:gs pos="86000">
                      <a:schemeClr val="tx1"/>
                    </a:gs>
                  </a:gsLst>
                  <a:lin ang="5400000" scaled="0"/>
                </a:gradFill>
              </a:rPr>
              <a:t>2</a:t>
            </a:r>
            <a:r>
              <a:rPr lang="ru-RU" sz="1400" dirty="0" smtClean="0">
                <a:gradFill>
                  <a:gsLst>
                    <a:gs pos="0">
                      <a:schemeClr val="tx1"/>
                    </a:gs>
                    <a:gs pos="86000">
                      <a:schemeClr val="tx1"/>
                    </a:gs>
                  </a:gsLst>
                  <a:lin ang="5400000" scaled="0"/>
                </a:gradFill>
              </a:rPr>
              <a:t>0 школ, 2.4 млн учеников )</a:t>
            </a:r>
          </a:p>
          <a:p>
            <a:pPr marL="342900" indent="-342900">
              <a:buFont typeface="Arial" pitchFamily="34" charset="0"/>
              <a:buChar char="•"/>
            </a:pPr>
            <a:r>
              <a:rPr lang="ru-RU" sz="1400" dirty="0" smtClean="0">
                <a:gradFill>
                  <a:gsLst>
                    <a:gs pos="0">
                      <a:schemeClr val="tx1"/>
                    </a:gs>
                    <a:gs pos="86000">
                      <a:schemeClr val="tx1"/>
                    </a:gs>
                  </a:gsLst>
                  <a:lin ang="5400000" scaled="0"/>
                </a:gradFill>
              </a:rPr>
              <a:t>Реализовано автоматическое масштабирование сервиса в зависимости от нагрузки</a:t>
            </a:r>
          </a:p>
          <a:p>
            <a:pPr marL="342900" indent="-342900">
              <a:buFont typeface="Arial" pitchFamily="34" charset="0"/>
              <a:buChar char="•"/>
            </a:pPr>
            <a:r>
              <a:rPr lang="ru-RU" sz="1400" dirty="0" smtClean="0">
                <a:gradFill>
                  <a:gsLst>
                    <a:gs pos="0">
                      <a:schemeClr val="tx1"/>
                    </a:gs>
                    <a:gs pos="86000">
                      <a:schemeClr val="tx1"/>
                    </a:gs>
                  </a:gsLst>
                  <a:lin ang="5400000" scaled="0"/>
                </a:gradFill>
              </a:rPr>
              <a:t>Используется геобалансировка для повышения отказоустойчивости</a:t>
            </a:r>
            <a:endParaRPr lang="en-US" sz="1400" dirty="0" smtClean="0">
              <a:gradFill>
                <a:gsLst>
                  <a:gs pos="0">
                    <a:schemeClr val="tx1"/>
                  </a:gs>
                  <a:gs pos="86000">
                    <a:schemeClr val="tx1"/>
                  </a:gs>
                </a:gsLst>
                <a:lin ang="5400000" scaled="0"/>
              </a:gradFill>
            </a:endParaRPr>
          </a:p>
          <a:p>
            <a:endParaRPr lang="en-US" sz="1400" dirty="0" smtClean="0">
              <a:gradFill>
                <a:gsLst>
                  <a:gs pos="0">
                    <a:schemeClr val="tx1"/>
                  </a:gs>
                  <a:gs pos="86000">
                    <a:schemeClr val="tx1"/>
                  </a:gs>
                </a:gsLst>
                <a:lin ang="5400000" scaled="0"/>
              </a:gradFill>
            </a:endParaRPr>
          </a:p>
        </p:txBody>
      </p:sp>
      <p:sp>
        <p:nvSpPr>
          <p:cNvPr id="12" name="TextBox 11"/>
          <p:cNvSpPr txBox="1"/>
          <p:nvPr/>
        </p:nvSpPr>
        <p:spPr>
          <a:xfrm>
            <a:off x="7388950" y="1662603"/>
            <a:ext cx="1612621" cy="276999"/>
          </a:xfrm>
          <a:prstGeom prst="rect">
            <a:avLst/>
          </a:prstGeom>
          <a:noFill/>
        </p:spPr>
        <p:txBody>
          <a:bodyPr wrap="none" lIns="0" tIns="0" rIns="0" bIns="0" rtlCol="0">
            <a:spAutoFit/>
          </a:bodyPr>
          <a:lstStyle/>
          <a:p>
            <a:r>
              <a:rPr lang="en-US" dirty="0" smtClean="0">
                <a:gradFill>
                  <a:gsLst>
                    <a:gs pos="0">
                      <a:schemeClr val="tx1"/>
                    </a:gs>
                    <a:gs pos="86000">
                      <a:schemeClr val="tx1"/>
                    </a:gs>
                  </a:gsLst>
                  <a:lin ang="5400000" scaled="0"/>
                </a:gradFill>
              </a:rPr>
              <a:t>http://dnevnik.ru</a:t>
            </a:r>
          </a:p>
        </p:txBody>
      </p:sp>
    </p:spTree>
    <p:extLst>
      <p:ext uri="{BB962C8B-B14F-4D97-AF65-F5344CB8AC3E}">
        <p14:creationId xmlns:p14="http://schemas.microsoft.com/office/powerpoint/2010/main" val="267152210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2" y="787869"/>
            <a:ext cx="8011068" cy="960129"/>
          </a:xfrm>
        </p:spPr>
        <p:txBody>
          <a:bodyPr/>
          <a:lstStyle/>
          <a:p>
            <a:r>
              <a:rPr lang="ru-RU" dirty="0" smtClean="0"/>
              <a:t>Облако как связующее звено</a:t>
            </a:r>
            <a:endParaRPr lang="en-US" dirty="0"/>
          </a:p>
        </p:txBody>
      </p:sp>
      <p:sp>
        <p:nvSpPr>
          <p:cNvPr id="11" name="TextBox 10"/>
          <p:cNvSpPr txBox="1"/>
          <p:nvPr/>
        </p:nvSpPr>
        <p:spPr>
          <a:xfrm>
            <a:off x="7219175" y="1739119"/>
            <a:ext cx="1901161" cy="276999"/>
          </a:xfrm>
          <a:prstGeom prst="rect">
            <a:avLst/>
          </a:prstGeom>
          <a:noFill/>
        </p:spPr>
        <p:txBody>
          <a:bodyPr wrap="none" lIns="0" tIns="0" rIns="0" bIns="0" rtlCol="0">
            <a:spAutoFit/>
          </a:bodyPr>
          <a:lstStyle/>
          <a:p>
            <a:r>
              <a:rPr lang="en-US" dirty="0">
                <a:gradFill>
                  <a:gsLst>
                    <a:gs pos="0">
                      <a:schemeClr val="tx1"/>
                    </a:gs>
                    <a:gs pos="86000">
                      <a:schemeClr val="tx1"/>
                    </a:gs>
                  </a:gsLst>
                  <a:lin ang="5400000" scaled="0"/>
                </a:gradFill>
              </a:rPr>
              <a:t>http://ria-media.net</a:t>
            </a:r>
            <a:endParaRPr lang="en-US" dirty="0" smtClean="0">
              <a:gradFill>
                <a:gsLst>
                  <a:gs pos="0">
                    <a:schemeClr val="tx1"/>
                  </a:gs>
                  <a:gs pos="86000">
                    <a:schemeClr val="tx1"/>
                  </a:gs>
                </a:gsLst>
                <a:lin ang="5400000" scaled="0"/>
              </a:gradFill>
            </a:endParaRPr>
          </a:p>
        </p:txBody>
      </p:sp>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175" y="1129519"/>
            <a:ext cx="16573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176" y="1129520"/>
            <a:ext cx="1503001" cy="27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3872273" y="4987708"/>
            <a:ext cx="2541814" cy="1599198"/>
            <a:chOff x="3794440" y="4243068"/>
            <a:chExt cx="2541814" cy="1199398"/>
          </a:xfrm>
        </p:grpSpPr>
        <p:sp>
          <p:nvSpPr>
            <p:cNvPr id="15" name="Rectangle 14"/>
            <p:cNvSpPr/>
            <p:nvPr/>
          </p:nvSpPr>
          <p:spPr>
            <a:xfrm>
              <a:off x="3794440" y="4243068"/>
              <a:ext cx="1219200" cy="101473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lumMod val="95000"/>
                      <a:lumOff val="5000"/>
                    </a:schemeClr>
                  </a:solidFill>
                </a:rPr>
                <a:t>Worker Role</a:t>
              </a:r>
              <a:endParaRPr lang="en-US" dirty="0">
                <a:solidFill>
                  <a:schemeClr val="tx1">
                    <a:lumMod val="95000"/>
                    <a:lumOff val="5000"/>
                  </a:schemeClr>
                </a:solidFill>
              </a:endParaRPr>
            </a:p>
          </p:txBody>
        </p:sp>
        <p:sp>
          <p:nvSpPr>
            <p:cNvPr id="16" name="TextBox 21"/>
            <p:cNvSpPr txBox="1"/>
            <p:nvPr/>
          </p:nvSpPr>
          <p:spPr>
            <a:xfrm>
              <a:off x="5025294" y="4888468"/>
              <a:ext cx="1310960" cy="553998"/>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dirty="0" smtClean="0"/>
                <a:t>Обработка данных, биллинг</a:t>
              </a:r>
              <a:endParaRPr lang="en-US" sz="1400" dirty="0" smtClean="0"/>
            </a:p>
          </p:txBody>
        </p:sp>
      </p:grpSp>
      <p:cxnSp>
        <p:nvCxnSpPr>
          <p:cNvPr id="17" name="Elbow Connector 16"/>
          <p:cNvCxnSpPr>
            <a:stCxn id="22" idx="2"/>
            <a:endCxn id="15" idx="0"/>
          </p:cNvCxnSpPr>
          <p:nvPr/>
        </p:nvCxnSpPr>
        <p:spPr>
          <a:xfrm rot="16200000" flipH="1">
            <a:off x="3685515" y="4191347"/>
            <a:ext cx="586556" cy="1006162"/>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8" name="Can 17"/>
          <p:cNvSpPr/>
          <p:nvPr/>
        </p:nvSpPr>
        <p:spPr>
          <a:xfrm>
            <a:off x="6478634" y="2128969"/>
            <a:ext cx="685800" cy="1091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SQL Azure</a:t>
            </a:r>
            <a:endParaRPr lang="en-US" sz="1400" dirty="0"/>
          </a:p>
        </p:txBody>
      </p:sp>
      <p:sp>
        <p:nvSpPr>
          <p:cNvPr id="19" name="Flowchart: Preparation 18"/>
          <p:cNvSpPr/>
          <p:nvPr/>
        </p:nvSpPr>
        <p:spPr>
          <a:xfrm>
            <a:off x="6835744" y="4642500"/>
            <a:ext cx="1149145" cy="7112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Blob Store</a:t>
            </a:r>
            <a:endParaRPr lang="en-US" sz="1400" dirty="0"/>
          </a:p>
        </p:txBody>
      </p:sp>
      <p:pic>
        <p:nvPicPr>
          <p:cNvPr id="2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19" y="2846415"/>
            <a:ext cx="413696" cy="568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20"/>
          <p:cNvGrpSpPr/>
          <p:nvPr/>
        </p:nvGrpSpPr>
        <p:grpSpPr>
          <a:xfrm>
            <a:off x="2866112" y="2674534"/>
            <a:ext cx="2984755" cy="1726617"/>
            <a:chOff x="2362200" y="838637"/>
            <a:chExt cx="2984755" cy="1294963"/>
          </a:xfrm>
        </p:grpSpPr>
        <p:sp>
          <p:nvSpPr>
            <p:cNvPr id="22" name="Rectangle 21"/>
            <p:cNvSpPr/>
            <p:nvPr/>
          </p:nvSpPr>
          <p:spPr>
            <a:xfrm>
              <a:off x="2362200" y="1143000"/>
              <a:ext cx="1219200" cy="990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lumMod val="95000"/>
                      <a:lumOff val="5000"/>
                    </a:schemeClr>
                  </a:solidFill>
                </a:rPr>
                <a:t>Web Role</a:t>
              </a:r>
              <a:endParaRPr lang="en-US" dirty="0">
                <a:solidFill>
                  <a:schemeClr val="tx1">
                    <a:lumMod val="95000"/>
                    <a:lumOff val="5000"/>
                  </a:schemeClr>
                </a:solidFill>
              </a:endParaRPr>
            </a:p>
          </p:txBody>
        </p:sp>
        <p:sp>
          <p:nvSpPr>
            <p:cNvPr id="23" name="TextBox 4"/>
            <p:cNvSpPr txBox="1"/>
            <p:nvPr/>
          </p:nvSpPr>
          <p:spPr>
            <a:xfrm>
              <a:off x="3657600" y="1841995"/>
              <a:ext cx="990600" cy="230833"/>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t>ASP.NET</a:t>
              </a:r>
            </a:p>
          </p:txBody>
        </p:sp>
        <p:sp>
          <p:nvSpPr>
            <p:cNvPr id="24" name="TextBox 33"/>
            <p:cNvSpPr txBox="1"/>
            <p:nvPr/>
          </p:nvSpPr>
          <p:spPr>
            <a:xfrm>
              <a:off x="3673659" y="838637"/>
              <a:ext cx="1673296" cy="715580"/>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dirty="0" smtClean="0"/>
                <a:t>Контрольная панель администратора на </a:t>
              </a:r>
              <a:r>
                <a:rPr lang="en-US" sz="1400" dirty="0" smtClean="0"/>
                <a:t>Silverlight</a:t>
              </a:r>
            </a:p>
          </p:txBody>
        </p:sp>
        <p:sp>
          <p:nvSpPr>
            <p:cNvPr id="25" name="TextBox 47"/>
            <p:cNvSpPr txBox="1"/>
            <p:nvPr/>
          </p:nvSpPr>
          <p:spPr>
            <a:xfrm>
              <a:off x="2375950" y="1840757"/>
              <a:ext cx="1205450" cy="230833"/>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err="1" smtClean="0"/>
                <a:t>MultiTenant</a:t>
              </a:r>
              <a:endParaRPr lang="en-US" sz="1200" dirty="0" smtClean="0">
                <a:solidFill>
                  <a:srgbClr val="FF0000"/>
                </a:solidFill>
              </a:endParaRPr>
            </a:p>
          </p:txBody>
        </p:sp>
      </p:grpSp>
      <p:grpSp>
        <p:nvGrpSpPr>
          <p:cNvPr id="26" name="Group 25"/>
          <p:cNvGrpSpPr/>
          <p:nvPr/>
        </p:nvGrpSpPr>
        <p:grpSpPr>
          <a:xfrm>
            <a:off x="406581" y="3643013"/>
            <a:ext cx="1375064" cy="999057"/>
            <a:chOff x="365116" y="1219200"/>
            <a:chExt cx="1375064" cy="749293"/>
          </a:xfrm>
        </p:grpSpPr>
        <p:pic>
          <p:nvPicPr>
            <p:cNvPr id="27"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68" y="1625593"/>
              <a:ext cx="4381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34"/>
            <p:cNvSpPr txBox="1"/>
            <p:nvPr/>
          </p:nvSpPr>
          <p:spPr>
            <a:xfrm>
              <a:off x="365116" y="1219200"/>
              <a:ext cx="1375064" cy="207749"/>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WPF, Win32</a:t>
              </a:r>
              <a:endParaRPr lang="en-US" sz="1200" i="1" dirty="0" smtClean="0">
                <a:solidFill>
                  <a:srgbClr val="FF0000"/>
                </a:solidFill>
              </a:endParaRPr>
            </a:p>
          </p:txBody>
        </p:sp>
      </p:grpSp>
      <p:cxnSp>
        <p:nvCxnSpPr>
          <p:cNvPr id="29" name="Elbow Connector 28"/>
          <p:cNvCxnSpPr>
            <a:stCxn id="20" idx="3"/>
            <a:endCxn id="22" idx="0"/>
          </p:cNvCxnSpPr>
          <p:nvPr/>
        </p:nvCxnSpPr>
        <p:spPr>
          <a:xfrm flipV="1">
            <a:off x="751215" y="3080351"/>
            <a:ext cx="2724496" cy="50480"/>
          </a:xfrm>
          <a:prstGeom prst="bentConnector4">
            <a:avLst>
              <a:gd name="adj1" fmla="val 38813"/>
              <a:gd name="adj2" fmla="val 1167227"/>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7" idx="3"/>
            <a:endCxn id="15" idx="1"/>
          </p:cNvCxnSpPr>
          <p:nvPr/>
        </p:nvCxnSpPr>
        <p:spPr>
          <a:xfrm>
            <a:off x="903483" y="4413470"/>
            <a:ext cx="2968790" cy="1250725"/>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5" idx="3"/>
            <a:endCxn id="18" idx="2"/>
          </p:cNvCxnSpPr>
          <p:nvPr/>
        </p:nvCxnSpPr>
        <p:spPr>
          <a:xfrm flipV="1">
            <a:off x="5091474" y="2674535"/>
            <a:ext cx="1387161" cy="2989660"/>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5" idx="3"/>
            <a:endCxn id="19" idx="1"/>
          </p:cNvCxnSpPr>
          <p:nvPr/>
        </p:nvCxnSpPr>
        <p:spPr>
          <a:xfrm flipV="1">
            <a:off x="5091473" y="4998101"/>
            <a:ext cx="1744270" cy="666095"/>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5517" y="1585231"/>
            <a:ext cx="6833252" cy="861774"/>
          </a:xfrm>
          <a:prstGeom prst="rect">
            <a:avLst/>
          </a:prstGeom>
          <a:noFill/>
        </p:spPr>
        <p:txBody>
          <a:bodyPr wrap="square" lIns="0" tIns="0" rIns="0" bIns="0" rtlCol="0">
            <a:spAutoFit/>
          </a:bodyPr>
          <a:lstStyle/>
          <a:p>
            <a:pPr marL="342900" indent="-342900">
              <a:buFont typeface="Arial" pitchFamily="34" charset="0"/>
              <a:buChar char="•"/>
            </a:pPr>
            <a:r>
              <a:rPr lang="en-US" sz="1400" dirty="0">
                <a:gradFill>
                  <a:gsLst>
                    <a:gs pos="0">
                      <a:schemeClr val="tx1"/>
                    </a:gs>
                    <a:gs pos="86000">
                      <a:schemeClr val="tx1"/>
                    </a:gs>
                  </a:gsLst>
                  <a:lin ang="5400000" scaled="0"/>
                </a:gradFill>
              </a:rPr>
              <a:t>C</a:t>
            </a:r>
            <a:r>
              <a:rPr lang="ru-RU" sz="1400" dirty="0" smtClean="0">
                <a:gradFill>
                  <a:gsLst>
                    <a:gs pos="0">
                      <a:schemeClr val="tx1"/>
                    </a:gs>
                    <a:gs pos="86000">
                      <a:schemeClr val="tx1"/>
                    </a:gs>
                  </a:gsLst>
                  <a:lin ang="5400000" scaled="0"/>
                </a:gradFill>
              </a:rPr>
              <a:t>ервис для удаленного администрирования компьютерами </a:t>
            </a:r>
            <a:r>
              <a:rPr lang="en-US" sz="1400" dirty="0" smtClean="0">
                <a:gradFill>
                  <a:gsLst>
                    <a:gs pos="0">
                      <a:schemeClr val="tx1"/>
                    </a:gs>
                    <a:gs pos="86000">
                      <a:schemeClr val="tx1"/>
                    </a:gs>
                  </a:gsLst>
                  <a:lin ang="5400000" scaled="0"/>
                </a:gradFill>
              </a:rPr>
              <a:t>Windows</a:t>
            </a:r>
            <a:endParaRPr lang="ru-RU" sz="1400" dirty="0" smtClean="0">
              <a:gradFill>
                <a:gsLst>
                  <a:gs pos="0">
                    <a:schemeClr val="tx1"/>
                  </a:gs>
                  <a:gs pos="86000">
                    <a:schemeClr val="tx1"/>
                  </a:gs>
                </a:gsLst>
                <a:lin ang="5400000" scaled="0"/>
              </a:gradFill>
            </a:endParaRPr>
          </a:p>
          <a:p>
            <a:pPr marL="342900" indent="-342900">
              <a:buFont typeface="Arial" pitchFamily="34" charset="0"/>
              <a:buChar char="•"/>
            </a:pPr>
            <a:r>
              <a:rPr lang="en-US" sz="1400" dirty="0" smtClean="0">
                <a:gradFill>
                  <a:gsLst>
                    <a:gs pos="0">
                      <a:schemeClr val="tx1"/>
                    </a:gs>
                    <a:gs pos="86000">
                      <a:schemeClr val="tx1"/>
                    </a:gs>
                  </a:gsLst>
                  <a:lin ang="5400000" scaled="0"/>
                </a:gradFill>
              </a:rPr>
              <a:t>Windows Azure </a:t>
            </a:r>
            <a:r>
              <a:rPr lang="ru-RU" sz="1400" dirty="0" smtClean="0">
                <a:gradFill>
                  <a:gsLst>
                    <a:gs pos="0">
                      <a:schemeClr val="tx1"/>
                    </a:gs>
                    <a:gs pos="86000">
                      <a:schemeClr val="tx1"/>
                    </a:gs>
                  </a:gsLst>
                  <a:lin ang="5400000" scaled="0"/>
                </a:gradFill>
              </a:rPr>
              <a:t>используется как связующее звено между лэптопом администратора и удаленным компьютером</a:t>
            </a:r>
          </a:p>
          <a:p>
            <a:pPr marL="342900" indent="-342900">
              <a:buFont typeface="Arial" pitchFamily="34" charset="0"/>
              <a:buChar char="•"/>
            </a:pPr>
            <a:r>
              <a:rPr lang="ru-RU" sz="1400" dirty="0" smtClean="0">
                <a:gradFill>
                  <a:gsLst>
                    <a:gs pos="0">
                      <a:schemeClr val="tx1"/>
                    </a:gs>
                    <a:gs pos="86000">
                      <a:schemeClr val="tx1"/>
                    </a:gs>
                  </a:gsLst>
                  <a:lin ang="5400000" scaled="0"/>
                </a:gradFill>
              </a:rPr>
              <a:t>Реализована технология </a:t>
            </a:r>
            <a:r>
              <a:rPr lang="en-US" sz="1400" dirty="0" smtClean="0">
                <a:gradFill>
                  <a:gsLst>
                    <a:gs pos="0">
                      <a:schemeClr val="tx1"/>
                    </a:gs>
                    <a:gs pos="86000">
                      <a:schemeClr val="tx1"/>
                    </a:gs>
                  </a:gsLst>
                  <a:lin ang="5400000" scaled="0"/>
                </a:gradFill>
              </a:rPr>
              <a:t>hole-punching</a:t>
            </a:r>
            <a:r>
              <a:rPr lang="ru-RU" sz="1400" dirty="0" smtClean="0">
                <a:gradFill>
                  <a:gsLst>
                    <a:gs pos="0">
                      <a:schemeClr val="tx1"/>
                    </a:gs>
                    <a:gs pos="86000">
                      <a:schemeClr val="tx1"/>
                    </a:gs>
                  </a:gsLst>
                  <a:lin ang="5400000" scaled="0"/>
                </a:gradFill>
              </a:rPr>
              <a:t> для доступа через </a:t>
            </a:r>
            <a:r>
              <a:rPr lang="en-US" sz="1400" dirty="0" smtClean="0">
                <a:gradFill>
                  <a:gsLst>
                    <a:gs pos="0">
                      <a:schemeClr val="tx1"/>
                    </a:gs>
                    <a:gs pos="86000">
                      <a:schemeClr val="tx1"/>
                    </a:gs>
                  </a:gsLst>
                  <a:lin ang="5400000" scaled="0"/>
                </a:gradFill>
              </a:rPr>
              <a:t>RDP</a:t>
            </a:r>
          </a:p>
        </p:txBody>
      </p:sp>
    </p:spTree>
    <p:extLst>
      <p:ext uri="{BB962C8B-B14F-4D97-AF65-F5344CB8AC3E}">
        <p14:creationId xmlns:p14="http://schemas.microsoft.com/office/powerpoint/2010/main" val="39746428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62" y="1758053"/>
            <a:ext cx="1273566" cy="41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46847" y="2223474"/>
            <a:ext cx="1679447" cy="369332"/>
          </a:xfrm>
          <a:prstGeom prst="rect">
            <a:avLst/>
          </a:prstGeom>
          <a:noFill/>
        </p:spPr>
        <p:txBody>
          <a:bodyPr wrap="square" lIns="0" tIns="0" rIns="0" bIns="0" rtlCol="0">
            <a:spAutoFit/>
          </a:bodyPr>
          <a:lstStyle/>
          <a:p>
            <a:r>
              <a:rPr lang="ru-RU" sz="1200" dirty="0" smtClean="0"/>
              <a:t>Веб платформа для спортивных команд</a:t>
            </a:r>
            <a:endParaRPr lang="ru-RU" sz="1200" dirty="0" smtClean="0">
              <a:gradFill>
                <a:gsLst>
                  <a:gs pos="0">
                    <a:schemeClr val="tx1"/>
                  </a:gs>
                  <a:gs pos="86000">
                    <a:schemeClr val="tx1"/>
                  </a:gs>
                </a:gsLst>
                <a:lin ang="5400000" scaled="0"/>
              </a:gradFill>
            </a:endParaRPr>
          </a:p>
        </p:txBody>
      </p:sp>
      <p:sp>
        <p:nvSpPr>
          <p:cNvPr id="14" name="TextBox 13"/>
          <p:cNvSpPr txBox="1"/>
          <p:nvPr/>
        </p:nvSpPr>
        <p:spPr>
          <a:xfrm>
            <a:off x="2470787" y="2408140"/>
            <a:ext cx="1711507" cy="553998"/>
          </a:xfrm>
          <a:prstGeom prst="rect">
            <a:avLst/>
          </a:prstGeom>
          <a:noFill/>
        </p:spPr>
        <p:txBody>
          <a:bodyPr wrap="square" lIns="0" tIns="0" rIns="0" bIns="0" rtlCol="0">
            <a:spAutoFit/>
          </a:bodyPr>
          <a:lstStyle/>
          <a:p>
            <a:r>
              <a:rPr lang="ru-RU" sz="1200" dirty="0" smtClean="0"/>
              <a:t>Пряники – сервис</a:t>
            </a:r>
            <a:r>
              <a:rPr lang="en-US" sz="1200" dirty="0" smtClean="0"/>
              <a:t> </a:t>
            </a:r>
            <a:r>
              <a:rPr lang="ru-RU" sz="1200" dirty="0" smtClean="0"/>
              <a:t>для нематериальной  мотивации персонала</a:t>
            </a:r>
            <a:endParaRPr lang="ru-RU" sz="1200" dirty="0" smtClean="0">
              <a:gradFill>
                <a:gsLst>
                  <a:gs pos="0">
                    <a:schemeClr val="tx1"/>
                  </a:gs>
                  <a:gs pos="86000">
                    <a:schemeClr val="tx1"/>
                  </a:gs>
                </a:gsLst>
                <a:lin ang="5400000" scaled="0"/>
              </a:gradFill>
            </a:endParaRPr>
          </a:p>
        </p:txBody>
      </p:sp>
      <p:sp>
        <p:nvSpPr>
          <p:cNvPr id="16" name="TextBox 15"/>
          <p:cNvSpPr txBox="1"/>
          <p:nvPr/>
        </p:nvSpPr>
        <p:spPr>
          <a:xfrm>
            <a:off x="4643035" y="2468419"/>
            <a:ext cx="1980705" cy="369332"/>
          </a:xfrm>
          <a:prstGeom prst="rect">
            <a:avLst/>
          </a:prstGeom>
          <a:noFill/>
        </p:spPr>
        <p:txBody>
          <a:bodyPr wrap="square" lIns="0" tIns="0" rIns="0" bIns="0" rtlCol="0">
            <a:spAutoFit/>
          </a:bodyPr>
          <a:lstStyle/>
          <a:p>
            <a:r>
              <a:rPr lang="ru-RU" sz="1200" dirty="0" smtClean="0"/>
              <a:t>Сервис для удаленного управления </a:t>
            </a:r>
            <a:r>
              <a:rPr lang="en-US" sz="1200" dirty="0" smtClean="0"/>
              <a:t>IT </a:t>
            </a:r>
            <a:r>
              <a:rPr lang="ru-RU" sz="1200" dirty="0" smtClean="0"/>
              <a:t>ресурсами</a:t>
            </a:r>
            <a:endParaRPr lang="ru-RU" sz="1200" dirty="0" smtClean="0">
              <a:gradFill>
                <a:gsLst>
                  <a:gs pos="0">
                    <a:schemeClr val="tx1"/>
                  </a:gs>
                  <a:gs pos="86000">
                    <a:schemeClr val="tx1"/>
                  </a:gs>
                </a:gsLst>
                <a:lin ang="5400000" scaled="0"/>
              </a:gradFill>
            </a:endParaRP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357" y="1871780"/>
            <a:ext cx="16573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5358" y="1871781"/>
            <a:ext cx="1503001" cy="27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631848" y="2508604"/>
            <a:ext cx="2219450" cy="461665"/>
          </a:xfrm>
          <a:prstGeom prst="rect">
            <a:avLst/>
          </a:prstGeom>
        </p:spPr>
        <p:txBody>
          <a:bodyPr wrap="square">
            <a:spAutoFit/>
          </a:bodyPr>
          <a:lstStyle/>
          <a:p>
            <a:r>
              <a:rPr lang="en-US" sz="1200" dirty="0" err="1" smtClean="0"/>
              <a:t>Wizee</a:t>
            </a:r>
            <a:r>
              <a:rPr lang="en-US" sz="1200" dirty="0" smtClean="0"/>
              <a:t> </a:t>
            </a:r>
            <a:r>
              <a:rPr lang="ru-RU" sz="1200" dirty="0" smtClean="0"/>
              <a:t>Шопинг – мобильный гид по торговым центрам</a:t>
            </a:r>
            <a:endParaRPr lang="ru-RU" sz="1200" dirty="0"/>
          </a:p>
        </p:txBody>
      </p: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710" y="2799772"/>
            <a:ext cx="1451695" cy="88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228710" y="3816444"/>
            <a:ext cx="1798677" cy="369332"/>
          </a:xfrm>
          <a:prstGeom prst="rect">
            <a:avLst/>
          </a:prstGeom>
          <a:noFill/>
        </p:spPr>
        <p:txBody>
          <a:bodyPr wrap="square" lIns="0" tIns="0" rIns="0" bIns="0" rtlCol="0">
            <a:spAutoFit/>
          </a:bodyPr>
          <a:lstStyle/>
          <a:p>
            <a:r>
              <a:rPr lang="ru-RU" sz="1200" dirty="0" smtClean="0"/>
              <a:t>Всероссийская школьная образовательная сеть</a:t>
            </a:r>
            <a:endParaRPr lang="ru-RU" sz="1200" dirty="0" smtClean="0">
              <a:gradFill>
                <a:gsLst>
                  <a:gs pos="0">
                    <a:schemeClr val="tx1"/>
                  </a:gs>
                  <a:gs pos="86000">
                    <a:schemeClr val="tx1"/>
                  </a:gs>
                </a:gsLst>
                <a:lin ang="5400000" scaled="0"/>
              </a:gradFill>
            </a:endParaRPr>
          </a:p>
        </p:txBody>
      </p:sp>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208" y="3173668"/>
            <a:ext cx="2427452" cy="40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2466648" y="3528245"/>
            <a:ext cx="1985406" cy="553998"/>
          </a:xfrm>
          <a:prstGeom prst="rect">
            <a:avLst/>
          </a:prstGeom>
          <a:noFill/>
        </p:spPr>
        <p:txBody>
          <a:bodyPr wrap="square" lIns="0" tIns="0" rIns="0" bIns="0" rtlCol="0">
            <a:spAutoFit/>
          </a:bodyPr>
          <a:lstStyle/>
          <a:p>
            <a:r>
              <a:rPr lang="ru-RU" sz="1200" dirty="0"/>
              <a:t>И</a:t>
            </a:r>
            <a:r>
              <a:rPr lang="ru-RU" sz="1200" dirty="0" smtClean="0"/>
              <a:t>нструмент для выбора  надежного партнера по разработке веб-сайтов</a:t>
            </a:r>
            <a:endParaRPr lang="ru-RU" sz="1200" dirty="0" smtClean="0">
              <a:gradFill>
                <a:gsLst>
                  <a:gs pos="0">
                    <a:schemeClr val="tx1"/>
                  </a:gs>
                  <a:gs pos="86000">
                    <a:schemeClr val="tx1"/>
                  </a:gs>
                </a:gsLst>
                <a:lin ang="5400000" scaled="0"/>
              </a:gradFill>
            </a:endParaRPr>
          </a:p>
        </p:txBody>
      </p:sp>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1561" y="3250830"/>
            <a:ext cx="1152525" cy="45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4841561" y="3709060"/>
            <a:ext cx="1670721" cy="369332"/>
          </a:xfrm>
          <a:prstGeom prst="rect">
            <a:avLst/>
          </a:prstGeom>
          <a:noFill/>
        </p:spPr>
        <p:txBody>
          <a:bodyPr wrap="square" lIns="0" tIns="0" rIns="0" bIns="0" rtlCol="0">
            <a:spAutoFit/>
          </a:bodyPr>
          <a:lstStyle/>
          <a:p>
            <a:r>
              <a:rPr lang="ru-RU" sz="1200" dirty="0" smtClean="0"/>
              <a:t>Облачный сервис по извлечению данных </a:t>
            </a:r>
            <a:endParaRPr lang="ru-RU" sz="1200" dirty="0" smtClean="0">
              <a:gradFill>
                <a:gsLst>
                  <a:gs pos="0">
                    <a:schemeClr val="tx1"/>
                  </a:gs>
                  <a:gs pos="86000">
                    <a:schemeClr val="tx1"/>
                  </a:gs>
                </a:gsLst>
                <a:lin ang="5400000" scaled="0"/>
              </a:gradFill>
            </a:endParaRPr>
          </a:p>
        </p:txBody>
      </p:sp>
      <p:pic>
        <p:nvPicPr>
          <p:cNvPr id="104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7597" y="3106524"/>
            <a:ext cx="1927326" cy="6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6974124" y="3820021"/>
            <a:ext cx="1756114" cy="738664"/>
          </a:xfrm>
          <a:prstGeom prst="rect">
            <a:avLst/>
          </a:prstGeom>
          <a:noFill/>
        </p:spPr>
        <p:txBody>
          <a:bodyPr wrap="square" lIns="0" tIns="0" rIns="0" bIns="0" rtlCol="0">
            <a:spAutoFit/>
          </a:bodyPr>
          <a:lstStyle/>
          <a:p>
            <a:r>
              <a:rPr lang="ru-RU" sz="1200" dirty="0" smtClean="0"/>
              <a:t>Облачный сервис для организации и проведения онлайн мероприятий</a:t>
            </a:r>
            <a:endParaRPr lang="ru-RU" sz="1200" dirty="0" smtClean="0">
              <a:gradFill>
                <a:gsLst>
                  <a:gs pos="0">
                    <a:schemeClr val="tx1"/>
                  </a:gs>
                  <a:gs pos="86000">
                    <a:schemeClr val="tx1"/>
                  </a:gs>
                </a:gsLst>
                <a:lin ang="5400000" scaled="0"/>
              </a:gradFill>
            </a:endParaRPr>
          </a:p>
        </p:txBody>
      </p:sp>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091" y="4312870"/>
            <a:ext cx="21526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98091" y="5491842"/>
            <a:ext cx="2492211" cy="184666"/>
          </a:xfrm>
          <a:prstGeom prst="rect">
            <a:avLst/>
          </a:prstGeom>
          <a:noFill/>
        </p:spPr>
        <p:txBody>
          <a:bodyPr wrap="square" lIns="0" tIns="0" rIns="0" bIns="0" rtlCol="0">
            <a:spAutoFit/>
          </a:bodyPr>
          <a:lstStyle/>
          <a:p>
            <a:r>
              <a:rPr lang="ru-RU" sz="1200" dirty="0" smtClean="0"/>
              <a:t>Сервис для путешественников</a:t>
            </a:r>
            <a:endParaRPr lang="ru-RU" sz="1200" dirty="0" smtClean="0">
              <a:gradFill>
                <a:gsLst>
                  <a:gs pos="0">
                    <a:schemeClr val="tx1"/>
                  </a:gs>
                  <a:gs pos="86000">
                    <a:schemeClr val="tx1"/>
                  </a:gs>
                </a:gsLst>
                <a:lin ang="5400000" scaled="0"/>
              </a:gradFill>
            </a:endParaRPr>
          </a:p>
        </p:txBody>
      </p:sp>
      <p:pic>
        <p:nvPicPr>
          <p:cNvPr id="104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3195" y="4222079"/>
            <a:ext cx="2342254" cy="758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66648" y="5012557"/>
            <a:ext cx="2492211" cy="184666"/>
          </a:xfrm>
          <a:prstGeom prst="rect">
            <a:avLst/>
          </a:prstGeom>
          <a:noFill/>
        </p:spPr>
        <p:txBody>
          <a:bodyPr wrap="square" lIns="0" tIns="0" rIns="0" bIns="0" rtlCol="0">
            <a:spAutoFit/>
          </a:bodyPr>
          <a:lstStyle/>
          <a:p>
            <a:r>
              <a:rPr lang="ru-RU" sz="1200" dirty="0" smtClean="0"/>
              <a:t>Сервис для поиска работы</a:t>
            </a:r>
            <a:endParaRPr lang="ru-RU" sz="1200" dirty="0" smtClean="0">
              <a:gradFill>
                <a:gsLst>
                  <a:gs pos="0">
                    <a:schemeClr val="tx1"/>
                  </a:gs>
                  <a:gs pos="86000">
                    <a:schemeClr val="tx1"/>
                  </a:gs>
                </a:gsLst>
                <a:lin ang="5400000" scaled="0"/>
              </a:gradFill>
            </a:endParaRPr>
          </a:p>
        </p:txBody>
      </p:sp>
      <p:pic>
        <p:nvPicPr>
          <p:cNvPr id="1043"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1519" y="4573792"/>
            <a:ext cx="16097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5030018" y="5149480"/>
            <a:ext cx="1985406" cy="369332"/>
          </a:xfrm>
          <a:prstGeom prst="rect">
            <a:avLst/>
          </a:prstGeom>
          <a:noFill/>
        </p:spPr>
        <p:txBody>
          <a:bodyPr wrap="square" lIns="0" tIns="0" rIns="0" bIns="0" rtlCol="0">
            <a:spAutoFit/>
          </a:bodyPr>
          <a:lstStyle/>
          <a:p>
            <a:r>
              <a:rPr lang="ru-RU" sz="1200" dirty="0"/>
              <a:t>У</a:t>
            </a:r>
            <a:r>
              <a:rPr lang="ru-RU" sz="1200" dirty="0" smtClean="0"/>
              <a:t>правление процессом подбора персонала</a:t>
            </a:r>
            <a:endParaRPr lang="ru-RU" sz="1200" dirty="0" smtClean="0">
              <a:gradFill>
                <a:gsLst>
                  <a:gs pos="0">
                    <a:schemeClr val="tx1"/>
                  </a:gs>
                  <a:gs pos="86000">
                    <a:schemeClr val="tx1"/>
                  </a:gs>
                </a:gsLst>
                <a:lin ang="5400000" scaled="0"/>
              </a:gradFill>
            </a:endParaRPr>
          </a:p>
        </p:txBody>
      </p:sp>
      <p:pic>
        <p:nvPicPr>
          <p:cNvPr id="1045" name="Picture 21" descr="&amp;#1047;&amp;#1040;&amp;#1054; &amp;#171;&amp;#1056;&amp;#1091;&amp;#1089;&amp;#1089;&amp;#1082;&amp;#1072;&amp;#1103; &amp;#1052;&amp;#1077;&amp;#1076;&amp;#1080;&amp;#1072;&amp;#1075;&amp;#1088;&amp;#1091;&amp;#1087;&amp;#1087;&amp;#1072;&amp;#18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63822" y="4734146"/>
            <a:ext cx="1633506" cy="95144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6963822" y="5862891"/>
            <a:ext cx="2127970" cy="369332"/>
          </a:xfrm>
          <a:prstGeom prst="rect">
            <a:avLst/>
          </a:prstGeom>
          <a:noFill/>
        </p:spPr>
        <p:txBody>
          <a:bodyPr wrap="square" lIns="0" tIns="0" rIns="0" bIns="0" rtlCol="0">
            <a:spAutoFit/>
          </a:bodyPr>
          <a:lstStyle/>
          <a:p>
            <a:r>
              <a:rPr lang="ru-RU" sz="1200" dirty="0"/>
              <a:t>Т</a:t>
            </a:r>
            <a:r>
              <a:rPr lang="ru-RU" sz="1200" dirty="0" smtClean="0"/>
              <a:t>рансляция премии </a:t>
            </a:r>
            <a:endParaRPr lang="en-US" sz="1200" dirty="0" smtClean="0"/>
          </a:p>
          <a:p>
            <a:r>
              <a:rPr lang="en-US" sz="1200" dirty="0" smtClean="0"/>
              <a:t>“</a:t>
            </a:r>
            <a:r>
              <a:rPr lang="ru-RU" sz="1200" dirty="0" smtClean="0"/>
              <a:t>Золотой граммофон</a:t>
            </a:r>
            <a:r>
              <a:rPr lang="en-US" sz="1200" dirty="0" smtClean="0"/>
              <a:t>”</a:t>
            </a:r>
            <a:r>
              <a:rPr lang="ru-RU" sz="1200" dirty="0"/>
              <a:t> </a:t>
            </a:r>
            <a:r>
              <a:rPr lang="ru-RU" sz="1200" dirty="0" smtClean="0"/>
              <a:t>онлайн</a:t>
            </a:r>
            <a:endParaRPr lang="ru-RU" sz="1200" dirty="0" smtClean="0">
              <a:gradFill>
                <a:gsLst>
                  <a:gs pos="0">
                    <a:schemeClr val="tx1"/>
                  </a:gs>
                  <a:gs pos="86000">
                    <a:schemeClr val="tx1"/>
                  </a:gs>
                </a:gsLst>
                <a:lin ang="5400000" scaled="0"/>
              </a:gradFill>
            </a:endParaRPr>
          </a:p>
        </p:txBody>
      </p:sp>
      <p:pic>
        <p:nvPicPr>
          <p:cNvPr id="1046"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1052" y="5820945"/>
            <a:ext cx="2457946" cy="55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509728" y="6380909"/>
            <a:ext cx="2492211" cy="184666"/>
          </a:xfrm>
          <a:prstGeom prst="rect">
            <a:avLst/>
          </a:prstGeom>
          <a:noFill/>
        </p:spPr>
        <p:txBody>
          <a:bodyPr wrap="square" lIns="0" tIns="0" rIns="0" bIns="0" rtlCol="0">
            <a:spAutoFit/>
          </a:bodyPr>
          <a:lstStyle/>
          <a:p>
            <a:r>
              <a:rPr lang="ru-RU" sz="1200" dirty="0" smtClean="0"/>
              <a:t>Онлайн трансляции представлений</a:t>
            </a:r>
            <a:endParaRPr lang="ru-RU" sz="1200" dirty="0" smtClean="0">
              <a:gradFill>
                <a:gsLst>
                  <a:gs pos="0">
                    <a:schemeClr val="tx1"/>
                  </a:gs>
                  <a:gs pos="86000">
                    <a:schemeClr val="tx1"/>
                  </a:gs>
                </a:gsLst>
                <a:lin ang="5400000" scaled="0"/>
              </a:gradFill>
            </a:endParaRPr>
          </a:p>
        </p:txBody>
      </p:sp>
      <p:pic>
        <p:nvPicPr>
          <p:cNvPr id="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70787" y="1597894"/>
            <a:ext cx="1268211" cy="81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abokov\Documents\Azure\Partners\Wizee\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64452" y="1577110"/>
            <a:ext cx="9144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88408" y="5584400"/>
            <a:ext cx="1869951" cy="59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4384312" y="6139890"/>
            <a:ext cx="2127970" cy="184666"/>
          </a:xfrm>
          <a:prstGeom prst="rect">
            <a:avLst/>
          </a:prstGeom>
          <a:noFill/>
        </p:spPr>
        <p:txBody>
          <a:bodyPr wrap="square" lIns="0" tIns="0" rIns="0" bIns="0" rtlCol="0">
            <a:spAutoFit/>
          </a:bodyPr>
          <a:lstStyle/>
          <a:p>
            <a:r>
              <a:rPr lang="ru-RU" sz="1200" dirty="0"/>
              <a:t>Т</a:t>
            </a:r>
            <a:r>
              <a:rPr lang="ru-RU" sz="1200" dirty="0" smtClean="0"/>
              <a:t>егирование изображений</a:t>
            </a:r>
            <a:endParaRPr lang="ru-RU" sz="1200" dirty="0" smtClean="0">
              <a:gradFill>
                <a:gsLst>
                  <a:gs pos="0">
                    <a:schemeClr val="tx1"/>
                  </a:gs>
                  <a:gs pos="86000">
                    <a:schemeClr val="tx1"/>
                  </a:gs>
                </a:gsLst>
                <a:lin ang="5400000" scaled="0"/>
              </a:gradFill>
            </a:endParaRPr>
          </a:p>
        </p:txBody>
      </p:sp>
      <p:sp>
        <p:nvSpPr>
          <p:cNvPr id="33" name="Title 1"/>
          <p:cNvSpPr txBox="1">
            <a:spLocks/>
          </p:cNvSpPr>
          <p:nvPr/>
        </p:nvSpPr>
        <p:spPr>
          <a:xfrm>
            <a:off x="153762" y="1037080"/>
            <a:ext cx="8011068" cy="960129"/>
          </a:xfrm>
          <a:prstGeom prst="rect">
            <a:avLst/>
          </a:prstGeom>
        </p:spPr>
        <p:txBody>
          <a:bodyPr/>
          <a:lstStyle>
            <a:lvl1pPr algn="l" defTabSz="914400" rtl="0" eaLnBrk="1" latinLnBrk="0" hangingPunct="1">
              <a:spcBef>
                <a:spcPct val="0"/>
              </a:spcBef>
              <a:buNone/>
              <a:defRPr sz="3600" kern="1200" baseline="0">
                <a:solidFill>
                  <a:srgbClr val="00B0F0"/>
                </a:solidFill>
                <a:latin typeface="+mj-lt"/>
                <a:ea typeface="+mj-ea"/>
                <a:cs typeface="+mj-cs"/>
              </a:defRPr>
            </a:lvl1pPr>
          </a:lstStyle>
          <a:p>
            <a:r>
              <a:rPr lang="en-US" sz="2400" dirty="0" smtClean="0">
                <a:latin typeface="+mn-lt"/>
              </a:rPr>
              <a:t>Powered by Windows Azure: </a:t>
            </a:r>
            <a:r>
              <a:rPr lang="ru-RU" sz="2400" dirty="0">
                <a:latin typeface="+mn-lt"/>
              </a:rPr>
              <a:t>с</a:t>
            </a:r>
            <a:r>
              <a:rPr lang="ru-RU" sz="2400" dirty="0" smtClean="0">
                <a:latin typeface="+mn-lt"/>
              </a:rPr>
              <a:t>делано в России</a:t>
            </a:r>
            <a:endParaRPr lang="en-US" sz="2400" dirty="0">
              <a:latin typeface="+mn-lt"/>
            </a:endParaRPr>
          </a:p>
        </p:txBody>
      </p:sp>
    </p:spTree>
    <p:extLst>
      <p:ext uri="{BB962C8B-B14F-4D97-AF65-F5344CB8AC3E}">
        <p14:creationId xmlns:p14="http://schemas.microsoft.com/office/powerpoint/2010/main" val="2881298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65761" y="1608508"/>
            <a:ext cx="1735347" cy="969406"/>
            <a:chOff x="171449" y="96965"/>
            <a:chExt cx="2004823" cy="969407"/>
          </a:xfrm>
        </p:grpSpPr>
        <p:pic>
          <p:nvPicPr>
            <p:cNvPr id="37" name="Picture 8" descr="Description: RP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9" y="96965"/>
              <a:ext cx="16859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236030" y="697040"/>
              <a:ext cx="1940242" cy="369332"/>
            </a:xfrm>
            <a:prstGeom prst="rect">
              <a:avLst/>
            </a:prstGeom>
            <a:noFill/>
          </p:spPr>
          <p:txBody>
            <a:bodyPr wrap="square" lIns="0" tIns="0" rIns="0" bIns="0" rtlCol="0">
              <a:spAutoFit/>
            </a:bodyPr>
            <a:lstStyle/>
            <a:p>
              <a:r>
                <a:rPr lang="ru-RU" sz="1200" dirty="0"/>
                <a:t>Платформа </a:t>
              </a:r>
              <a:r>
                <a:rPr lang="ru-RU" sz="1200" dirty="0" smtClean="0"/>
                <a:t>создания </a:t>
              </a:r>
              <a:r>
                <a:rPr lang="ru-RU" sz="1200" dirty="0"/>
                <a:t>бизнес-приложений</a:t>
              </a:r>
              <a:endParaRPr lang="ru-RU" sz="1200" dirty="0" smtClean="0">
                <a:gradFill>
                  <a:gsLst>
                    <a:gs pos="0">
                      <a:schemeClr val="tx1"/>
                    </a:gs>
                    <a:gs pos="86000">
                      <a:schemeClr val="tx1"/>
                    </a:gs>
                  </a:gsLst>
                  <a:lin ang="5400000" scaled="0"/>
                </a:gradFill>
              </a:endParaRPr>
            </a:p>
          </p:txBody>
        </p:sp>
      </p:grpSp>
      <p:grpSp>
        <p:nvGrpSpPr>
          <p:cNvPr id="39" name="Group 38"/>
          <p:cNvGrpSpPr/>
          <p:nvPr/>
        </p:nvGrpSpPr>
        <p:grpSpPr>
          <a:xfrm>
            <a:off x="2243423" y="1543773"/>
            <a:ext cx="1541760" cy="1102377"/>
            <a:chOff x="3535870" y="373762"/>
            <a:chExt cx="1781175" cy="1102377"/>
          </a:xfrm>
        </p:grpSpPr>
        <p:pic>
          <p:nvPicPr>
            <p:cNvPr id="40" name="Picture 5" descr="image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870" y="373762"/>
              <a:ext cx="17811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535870" y="1106807"/>
              <a:ext cx="1781175" cy="369332"/>
            </a:xfrm>
            <a:prstGeom prst="rect">
              <a:avLst/>
            </a:prstGeom>
            <a:noFill/>
          </p:spPr>
          <p:txBody>
            <a:bodyPr wrap="square" lIns="0" tIns="0" rIns="0" bIns="0" rtlCol="0">
              <a:spAutoFit/>
            </a:bodyPr>
            <a:lstStyle/>
            <a:p>
              <a:pPr algn="r"/>
              <a:r>
                <a:rPr lang="ru-RU" sz="1200" dirty="0" smtClean="0"/>
                <a:t>Сервис создания и обработки диаграмм</a:t>
              </a:r>
              <a:endParaRPr lang="ru-RU" sz="1200" dirty="0" smtClean="0">
                <a:gradFill>
                  <a:gsLst>
                    <a:gs pos="0">
                      <a:schemeClr val="tx1"/>
                    </a:gs>
                    <a:gs pos="86000">
                      <a:schemeClr val="tx1"/>
                    </a:gs>
                  </a:gsLst>
                  <a:lin ang="5400000" scaled="0"/>
                </a:gradFill>
              </a:endParaRPr>
            </a:p>
          </p:txBody>
        </p:sp>
      </p:grpSp>
      <p:grpSp>
        <p:nvGrpSpPr>
          <p:cNvPr id="45" name="Group 44"/>
          <p:cNvGrpSpPr/>
          <p:nvPr/>
        </p:nvGrpSpPr>
        <p:grpSpPr>
          <a:xfrm>
            <a:off x="6594538" y="3259884"/>
            <a:ext cx="2127135" cy="958243"/>
            <a:chOff x="6267069" y="2224585"/>
            <a:chExt cx="2457450" cy="958242"/>
          </a:xfrm>
        </p:grpSpPr>
        <p:pic>
          <p:nvPicPr>
            <p:cNvPr id="46" name="Picture 3" descr="Description: http://backtogeek.com/wp-content/plugins/rss-poster/cache/339c3_news360_logo.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42" y="2224585"/>
              <a:ext cx="1766728" cy="58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p:cNvSpPr txBox="1"/>
            <p:nvPr/>
          </p:nvSpPr>
          <p:spPr>
            <a:xfrm>
              <a:off x="6267069" y="2813495"/>
              <a:ext cx="2457450" cy="369332"/>
            </a:xfrm>
            <a:prstGeom prst="rect">
              <a:avLst/>
            </a:prstGeom>
            <a:noFill/>
          </p:spPr>
          <p:txBody>
            <a:bodyPr wrap="square" lIns="0" tIns="0" rIns="0" bIns="0" rtlCol="0">
              <a:spAutoFit/>
            </a:bodyPr>
            <a:lstStyle/>
            <a:p>
              <a:pPr algn="ctr"/>
              <a:r>
                <a:rPr lang="ru-RU" sz="1200" dirty="0"/>
                <a:t>Новостной сервис на всех платформах</a:t>
              </a:r>
              <a:endParaRPr lang="ru-RU" sz="1200" dirty="0" smtClean="0">
                <a:gradFill>
                  <a:gsLst>
                    <a:gs pos="0">
                      <a:schemeClr val="tx1"/>
                    </a:gs>
                    <a:gs pos="86000">
                      <a:schemeClr val="tx1"/>
                    </a:gs>
                  </a:gsLst>
                  <a:lin ang="5400000" scaled="0"/>
                </a:gradFill>
              </a:endParaRPr>
            </a:p>
          </p:txBody>
        </p:sp>
      </p:grpSp>
      <p:grpSp>
        <p:nvGrpSpPr>
          <p:cNvPr id="48" name="Group 47"/>
          <p:cNvGrpSpPr/>
          <p:nvPr/>
        </p:nvGrpSpPr>
        <p:grpSpPr>
          <a:xfrm>
            <a:off x="228887" y="2808077"/>
            <a:ext cx="2014536" cy="892625"/>
            <a:chOff x="2513272" y="1261711"/>
            <a:chExt cx="2000250" cy="637437"/>
          </a:xfrm>
        </p:grpSpPr>
        <p:pic>
          <p:nvPicPr>
            <p:cNvPr id="49" name="Picture 4" descr="image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272" y="1261711"/>
              <a:ext cx="2000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2513272" y="1767275"/>
              <a:ext cx="1887699" cy="131873"/>
            </a:xfrm>
            <a:prstGeom prst="rect">
              <a:avLst/>
            </a:prstGeom>
            <a:noFill/>
          </p:spPr>
          <p:txBody>
            <a:bodyPr wrap="square" lIns="0" tIns="0" rIns="0" bIns="0" rtlCol="0">
              <a:spAutoFit/>
            </a:bodyPr>
            <a:lstStyle/>
            <a:p>
              <a:pPr algn="ctr"/>
              <a:r>
                <a:rPr lang="en-US" sz="1200" dirty="0" smtClean="0"/>
                <a:t>ERP </a:t>
              </a:r>
              <a:r>
                <a:rPr lang="ru-RU" sz="1200" dirty="0" smtClean="0"/>
                <a:t>в облаке</a:t>
              </a:r>
              <a:endParaRPr lang="ru-RU" sz="1200" dirty="0" smtClean="0">
                <a:gradFill>
                  <a:gsLst>
                    <a:gs pos="0">
                      <a:schemeClr val="tx1"/>
                    </a:gs>
                    <a:gs pos="86000">
                      <a:schemeClr val="tx1"/>
                    </a:gs>
                  </a:gsLst>
                  <a:lin ang="5400000" scaled="0"/>
                </a:gradFill>
              </a:endParaRPr>
            </a:p>
          </p:txBody>
        </p:sp>
      </p:grpSp>
      <p:grpSp>
        <p:nvGrpSpPr>
          <p:cNvPr id="51" name="Group 50"/>
          <p:cNvGrpSpPr/>
          <p:nvPr/>
        </p:nvGrpSpPr>
        <p:grpSpPr>
          <a:xfrm>
            <a:off x="4975981" y="4581130"/>
            <a:ext cx="1271334" cy="681538"/>
            <a:chOff x="171449" y="2966656"/>
            <a:chExt cx="1468755" cy="681538"/>
          </a:xfrm>
        </p:grpSpPr>
        <p:pic>
          <p:nvPicPr>
            <p:cNvPr id="52" name="Picture 12" descr="image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 y="2966656"/>
              <a:ext cx="1457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171449" y="3463528"/>
              <a:ext cx="1468755" cy="184666"/>
            </a:xfrm>
            <a:prstGeom prst="rect">
              <a:avLst/>
            </a:prstGeom>
            <a:noFill/>
          </p:spPr>
          <p:txBody>
            <a:bodyPr wrap="square" lIns="0" tIns="0" rIns="0" bIns="0" rtlCol="0">
              <a:spAutoFit/>
            </a:bodyPr>
            <a:lstStyle/>
            <a:p>
              <a:r>
                <a:rPr lang="ru-RU" sz="1200" dirty="0"/>
                <a:t>Видео-трансляции</a:t>
              </a:r>
              <a:endParaRPr lang="ru-RU" sz="1200" dirty="0" smtClean="0">
                <a:gradFill>
                  <a:gsLst>
                    <a:gs pos="0">
                      <a:schemeClr val="tx1"/>
                    </a:gs>
                    <a:gs pos="86000">
                      <a:schemeClr val="tx1"/>
                    </a:gs>
                  </a:gsLst>
                  <a:lin ang="5400000" scaled="0"/>
                </a:gradFill>
              </a:endParaRPr>
            </a:p>
          </p:txBody>
        </p:sp>
      </p:grpSp>
      <p:pic>
        <p:nvPicPr>
          <p:cNvPr id="54" name="Picture 7" descr="Description: http://websoft.ru/wb_resources/images/logo_websoft.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8596" y="4419204"/>
            <a:ext cx="1863359" cy="81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54"/>
          <p:cNvGrpSpPr/>
          <p:nvPr/>
        </p:nvGrpSpPr>
        <p:grpSpPr>
          <a:xfrm>
            <a:off x="7096717" y="1617843"/>
            <a:ext cx="1338429" cy="964146"/>
            <a:chOff x="7378275" y="316040"/>
            <a:chExt cx="1546269" cy="964145"/>
          </a:xfrm>
        </p:grpSpPr>
        <p:pic>
          <p:nvPicPr>
            <p:cNvPr id="56" name="Picture 1" descr="Description: http://www.wobot.ru/images/wobot-logo.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5794" y="316040"/>
              <a:ext cx="142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a:off x="7378275" y="726187"/>
              <a:ext cx="1546269" cy="553998"/>
            </a:xfrm>
            <a:prstGeom prst="rect">
              <a:avLst/>
            </a:prstGeom>
            <a:noFill/>
          </p:spPr>
          <p:txBody>
            <a:bodyPr wrap="square" lIns="0" tIns="0" rIns="0" bIns="0" rtlCol="0">
              <a:spAutoFit/>
            </a:bodyPr>
            <a:lstStyle/>
            <a:p>
              <a:pPr algn="ctr"/>
              <a:r>
                <a:rPr lang="ru-RU" sz="1200" dirty="0"/>
                <a:t>И</a:t>
              </a:r>
              <a:r>
                <a:rPr lang="ru-RU" sz="1200" dirty="0" smtClean="0"/>
                <a:t>нструмент </a:t>
              </a:r>
              <a:r>
                <a:rPr lang="ru-RU" sz="1200" dirty="0"/>
                <a:t>поиска по социальным </a:t>
              </a:r>
              <a:r>
                <a:rPr lang="ru-RU" sz="1200" dirty="0" smtClean="0"/>
                <a:t>медиа</a:t>
              </a:r>
              <a:endParaRPr lang="ru-RU" sz="1200" dirty="0" smtClean="0">
                <a:gradFill>
                  <a:gsLst>
                    <a:gs pos="0">
                      <a:schemeClr val="tx1"/>
                    </a:gs>
                    <a:gs pos="86000">
                      <a:schemeClr val="tx1"/>
                    </a:gs>
                  </a:gsLst>
                  <a:lin ang="5400000" scaled="0"/>
                </a:gradFill>
              </a:endParaRPr>
            </a:p>
          </p:txBody>
        </p:sp>
      </p:grpSp>
      <p:grpSp>
        <p:nvGrpSpPr>
          <p:cNvPr id="61" name="Group 60"/>
          <p:cNvGrpSpPr/>
          <p:nvPr/>
        </p:nvGrpSpPr>
        <p:grpSpPr>
          <a:xfrm>
            <a:off x="2640369" y="3047475"/>
            <a:ext cx="1424357" cy="1154240"/>
            <a:chOff x="2496312" y="2995374"/>
            <a:chExt cx="1645540" cy="1154240"/>
          </a:xfrm>
        </p:grpSpPr>
        <p:pic>
          <p:nvPicPr>
            <p:cNvPr id="62" name="Picture 15" descr="Description: magora.ru"/>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2601" y="2995374"/>
              <a:ext cx="1619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p:nvPr/>
          </p:nvSpPr>
          <p:spPr>
            <a:xfrm>
              <a:off x="2496312" y="3780282"/>
              <a:ext cx="1645540" cy="369332"/>
            </a:xfrm>
            <a:prstGeom prst="rect">
              <a:avLst/>
            </a:prstGeom>
            <a:noFill/>
          </p:spPr>
          <p:txBody>
            <a:bodyPr wrap="square" lIns="0" tIns="0" rIns="0" bIns="0" rtlCol="0">
              <a:spAutoFit/>
            </a:bodyPr>
            <a:lstStyle/>
            <a:p>
              <a:pPr algn="r"/>
              <a:r>
                <a:rPr lang="ru-RU" sz="1200" dirty="0"/>
                <a:t>Портал для малого бизнеса</a:t>
              </a:r>
            </a:p>
          </p:txBody>
        </p:sp>
      </p:grpSp>
      <p:pic>
        <p:nvPicPr>
          <p:cNvPr id="64" name="Picture 18" descr="Description: «ЛАЙВ!» — 1С через интернет"/>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3786" y="3848790"/>
            <a:ext cx="1461288" cy="6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64"/>
          <p:cNvGrpSpPr/>
          <p:nvPr/>
        </p:nvGrpSpPr>
        <p:grpSpPr>
          <a:xfrm>
            <a:off x="6843621" y="4428264"/>
            <a:ext cx="1739633" cy="902732"/>
            <a:chOff x="4535994" y="3493103"/>
            <a:chExt cx="2009775" cy="902732"/>
          </a:xfrm>
        </p:grpSpPr>
        <p:pic>
          <p:nvPicPr>
            <p:cNvPr id="66" name="Picture 17" descr="image0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35994" y="3493103"/>
              <a:ext cx="2009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4535994" y="4026503"/>
              <a:ext cx="2009775"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ctr"/>
              <a:r>
                <a:rPr lang="ru-RU" sz="1200" dirty="0" smtClean="0"/>
                <a:t>Социальная сеть интересных мест</a:t>
              </a:r>
              <a:endParaRPr lang="ru-RU" sz="1200" dirty="0"/>
            </a:p>
          </p:txBody>
        </p:sp>
      </p:grpSp>
      <p:pic>
        <p:nvPicPr>
          <p:cNvPr id="3075" name="Picture 3">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7315" y="5565749"/>
            <a:ext cx="2597084"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 name="Group 68"/>
          <p:cNvGrpSpPr/>
          <p:nvPr/>
        </p:nvGrpSpPr>
        <p:grpSpPr>
          <a:xfrm>
            <a:off x="4664331" y="3292683"/>
            <a:ext cx="1582984" cy="1110105"/>
            <a:chOff x="4648840" y="2958083"/>
            <a:chExt cx="1828800" cy="1110105"/>
          </a:xfrm>
        </p:grpSpPr>
        <p:sp>
          <p:nvSpPr>
            <p:cNvPr id="44" name="TextBox 43"/>
            <p:cNvSpPr txBox="1"/>
            <p:nvPr/>
          </p:nvSpPr>
          <p:spPr>
            <a:xfrm>
              <a:off x="4902601" y="3514190"/>
              <a:ext cx="1471634" cy="553998"/>
            </a:xfrm>
            <a:prstGeom prst="rect">
              <a:avLst/>
            </a:prstGeom>
            <a:noFill/>
          </p:spPr>
          <p:txBody>
            <a:bodyPr wrap="square" lIns="0" tIns="0" rIns="0" bIns="0" rtlCol="0">
              <a:spAutoFit/>
            </a:bodyPr>
            <a:lstStyle/>
            <a:p>
              <a:r>
                <a:rPr lang="ru-RU" sz="1200" dirty="0"/>
                <a:t>Сервис </a:t>
              </a:r>
              <a:r>
                <a:rPr lang="ru-RU" sz="1200" dirty="0" smtClean="0"/>
                <a:t>создания динамического </a:t>
              </a:r>
              <a:r>
                <a:rPr lang="ru-RU" sz="1200" dirty="0"/>
                <a:t>видео </a:t>
              </a:r>
              <a:endParaRPr lang="ru-RU" sz="1200" dirty="0" smtClean="0">
                <a:gradFill>
                  <a:gsLst>
                    <a:gs pos="0">
                      <a:schemeClr val="tx1"/>
                    </a:gs>
                    <a:gs pos="86000">
                      <a:schemeClr val="tx1"/>
                    </a:gs>
                  </a:gsLst>
                  <a:lin ang="5400000" scaled="0"/>
                </a:gradFill>
              </a:endParaRPr>
            </a:p>
          </p:txBody>
        </p:sp>
        <p:pic>
          <p:nvPicPr>
            <p:cNvPr id="3077" name="Picture 5">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8840" y="2958083"/>
              <a:ext cx="18288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2"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52384" y="1626173"/>
            <a:ext cx="1694931" cy="547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42"/>
          <p:cNvSpPr/>
          <p:nvPr/>
        </p:nvSpPr>
        <p:spPr>
          <a:xfrm>
            <a:off x="4552385" y="2176387"/>
            <a:ext cx="2219450" cy="646331"/>
          </a:xfrm>
          <a:prstGeom prst="rect">
            <a:avLst/>
          </a:prstGeom>
        </p:spPr>
        <p:txBody>
          <a:bodyPr wrap="square">
            <a:spAutoFit/>
          </a:bodyPr>
          <a:lstStyle/>
          <a:p>
            <a:r>
              <a:rPr lang="ru-RU" sz="1200" dirty="0"/>
              <a:t>Облачный сервис для </a:t>
            </a:r>
            <a:r>
              <a:rPr lang="ru-RU" sz="1200" dirty="0" smtClean="0"/>
              <a:t>дистрибуции </a:t>
            </a:r>
            <a:r>
              <a:rPr lang="ru-RU" sz="1200" dirty="0"/>
              <a:t>авторского контента </a:t>
            </a:r>
          </a:p>
        </p:txBody>
      </p:sp>
      <p:pic>
        <p:nvPicPr>
          <p:cNvPr id="2050" name="Picture 2" descr="C:\Users\abokov\Documents\Azure\Partners\smeon\SMEOn_logo_v3 whith string.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8640" y="5022199"/>
            <a:ext cx="1599800" cy="515601"/>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394460" y="5507998"/>
            <a:ext cx="1424357" cy="369332"/>
          </a:xfrm>
          <a:prstGeom prst="rect">
            <a:avLst/>
          </a:prstGeom>
          <a:noFill/>
        </p:spPr>
        <p:txBody>
          <a:bodyPr wrap="square" lIns="0" tIns="0" rIns="0" bIns="0" rtlCol="0">
            <a:spAutoFit/>
          </a:bodyPr>
          <a:lstStyle/>
          <a:p>
            <a:r>
              <a:rPr lang="ru-RU" sz="1200" dirty="0" smtClean="0"/>
              <a:t>Универсальный  </a:t>
            </a:r>
            <a:r>
              <a:rPr lang="en-US" sz="1200" dirty="0" err="1" smtClean="0"/>
              <a:t>SaaS</a:t>
            </a:r>
            <a:r>
              <a:rPr lang="en-US" sz="1200" dirty="0" smtClean="0"/>
              <a:t> </a:t>
            </a:r>
            <a:r>
              <a:rPr lang="ru-RU" sz="1200" dirty="0" smtClean="0"/>
              <a:t>для малого бизнеса</a:t>
            </a:r>
            <a:endParaRPr lang="ru-RU" sz="1200" dirty="0"/>
          </a:p>
        </p:txBody>
      </p:sp>
      <p:pic>
        <p:nvPicPr>
          <p:cNvPr id="2051"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48382" y="6098560"/>
            <a:ext cx="2111631" cy="423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4907049" y="6573586"/>
            <a:ext cx="2064858" cy="184666"/>
          </a:xfrm>
          <a:prstGeom prst="rect">
            <a:avLst/>
          </a:prstGeom>
          <a:noFill/>
        </p:spPr>
        <p:txBody>
          <a:bodyPr wrap="square" lIns="0" tIns="0" rIns="0" bIns="0" rtlCol="0">
            <a:spAutoFit/>
          </a:bodyPr>
          <a:lstStyle/>
          <a:p>
            <a:r>
              <a:rPr lang="ru-RU" sz="1200" dirty="0" smtClean="0"/>
              <a:t>Облачный  хостинг блогов</a:t>
            </a:r>
            <a:endParaRPr lang="ru-RU" sz="1200" dirty="0"/>
          </a:p>
        </p:txBody>
      </p:sp>
      <p:pic>
        <p:nvPicPr>
          <p:cNvPr id="2053" name="Picture 5" descr="https://az36026.vo.msecnd.net/Image?type=Offer&amp;id=b9f49bbe-fa53-46b0-b9f3-7c959171dc6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5815" y="5430969"/>
            <a:ext cx="1522909" cy="733879"/>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2915815" y="6089599"/>
            <a:ext cx="2060165" cy="369332"/>
          </a:xfrm>
          <a:prstGeom prst="rect">
            <a:avLst/>
          </a:prstGeom>
          <a:noFill/>
        </p:spPr>
        <p:txBody>
          <a:bodyPr wrap="square" lIns="0" tIns="0" rIns="0" bIns="0" rtlCol="0">
            <a:spAutoFit/>
          </a:bodyPr>
          <a:lstStyle/>
          <a:p>
            <a:r>
              <a:rPr lang="ru-RU" sz="1200" dirty="0"/>
              <a:t>Э</a:t>
            </a:r>
            <a:r>
              <a:rPr lang="ru-RU" sz="1200" dirty="0" smtClean="0"/>
              <a:t>лектронный документооборот</a:t>
            </a:r>
            <a:endParaRPr lang="ru-RU" sz="1200" dirty="0"/>
          </a:p>
        </p:txBody>
      </p:sp>
      <p:sp>
        <p:nvSpPr>
          <p:cNvPr id="59" name="Title 1"/>
          <p:cNvSpPr txBox="1">
            <a:spLocks/>
          </p:cNvSpPr>
          <p:nvPr/>
        </p:nvSpPr>
        <p:spPr>
          <a:xfrm>
            <a:off x="153762" y="1037080"/>
            <a:ext cx="8011068" cy="960129"/>
          </a:xfrm>
          <a:prstGeom prst="rect">
            <a:avLst/>
          </a:prstGeom>
        </p:spPr>
        <p:txBody>
          <a:bodyPr/>
          <a:lstStyle>
            <a:lvl1pPr algn="l" defTabSz="914400" rtl="0" eaLnBrk="1" latinLnBrk="0" hangingPunct="1">
              <a:spcBef>
                <a:spcPct val="0"/>
              </a:spcBef>
              <a:buNone/>
              <a:defRPr sz="3600" kern="1200" baseline="0">
                <a:solidFill>
                  <a:srgbClr val="00B0F0"/>
                </a:solidFill>
                <a:latin typeface="+mj-lt"/>
                <a:ea typeface="+mj-ea"/>
                <a:cs typeface="+mj-cs"/>
              </a:defRPr>
            </a:lvl1pPr>
          </a:lstStyle>
          <a:p>
            <a:r>
              <a:rPr lang="en-US" sz="2400" dirty="0" smtClean="0">
                <a:latin typeface="+mn-lt"/>
              </a:rPr>
              <a:t>Powered by Windows Azure: </a:t>
            </a:r>
            <a:r>
              <a:rPr lang="ru-RU" sz="2400" dirty="0">
                <a:latin typeface="+mn-lt"/>
              </a:rPr>
              <a:t>с</a:t>
            </a:r>
            <a:r>
              <a:rPr lang="ru-RU" sz="2400" dirty="0" smtClean="0">
                <a:latin typeface="+mn-lt"/>
              </a:rPr>
              <a:t>делано в России</a:t>
            </a:r>
            <a:endParaRPr lang="en-US" sz="2400" dirty="0">
              <a:latin typeface="+mn-lt"/>
            </a:endParaRPr>
          </a:p>
        </p:txBody>
      </p:sp>
    </p:spTree>
    <p:extLst>
      <p:ext uri="{BB962C8B-B14F-4D97-AF65-F5344CB8AC3E}">
        <p14:creationId xmlns:p14="http://schemas.microsoft.com/office/powerpoint/2010/main" val="731039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 y="1880158"/>
            <a:ext cx="5781848" cy="2730811"/>
          </a:xfrm>
          <a:prstGeom prst="rect">
            <a:avLst/>
          </a:prstGeom>
        </p:spPr>
      </p:pic>
      <p:sp>
        <p:nvSpPr>
          <p:cNvPr id="6" name="TextBox 5"/>
          <p:cNvSpPr txBox="1"/>
          <p:nvPr/>
        </p:nvSpPr>
        <p:spPr>
          <a:xfrm>
            <a:off x="4521438" y="4664274"/>
            <a:ext cx="4083010" cy="1772767"/>
          </a:xfrm>
          <a:prstGeom prst="rect">
            <a:avLst/>
          </a:prstGeom>
          <a:noFill/>
        </p:spPr>
        <p:txBody>
          <a:bodyPr wrap="square" lIns="0" tIns="0" rIns="0" bIns="0" rtlCol="0">
            <a:spAutoFit/>
          </a:bodyPr>
          <a:lstStyle/>
          <a:p>
            <a:r>
              <a:rPr lang="ru-RU" sz="2000" i="1" dirty="0" smtClean="0">
                <a:gradFill>
                  <a:gsLst>
                    <a:gs pos="0">
                      <a:schemeClr val="tx1"/>
                    </a:gs>
                    <a:gs pos="86000">
                      <a:schemeClr val="tx1"/>
                    </a:gs>
                  </a:gsLst>
                  <a:lin ang="5400000" scaled="0"/>
                </a:gradFill>
                <a:latin typeface="+mj-lt"/>
              </a:rPr>
              <a:t>24 узла в </a:t>
            </a:r>
            <a:r>
              <a:rPr lang="en-US" sz="2000" i="1" dirty="0" smtClean="0">
                <a:gradFill>
                  <a:gsLst>
                    <a:gs pos="0">
                      <a:schemeClr val="tx1"/>
                    </a:gs>
                    <a:gs pos="86000">
                      <a:schemeClr val="tx1"/>
                    </a:gs>
                  </a:gsLst>
                  <a:lin ang="5400000" scaled="0"/>
                </a:gradFill>
                <a:latin typeface="+mj-lt"/>
              </a:rPr>
              <a:t>CDN</a:t>
            </a:r>
            <a:r>
              <a:rPr lang="en-US" sz="2000" i="1" dirty="0">
                <a:gradFill>
                  <a:gsLst>
                    <a:gs pos="0">
                      <a:schemeClr val="tx1"/>
                    </a:gs>
                    <a:gs pos="86000">
                      <a:schemeClr val="tx1"/>
                    </a:gs>
                  </a:gsLst>
                  <a:lin ang="5400000" scaled="0"/>
                </a:gradFill>
                <a:latin typeface="+mj-lt"/>
              </a:rPr>
              <a:t>: </a:t>
            </a:r>
            <a:r>
              <a:rPr lang="en-US" sz="1200" i="1" dirty="0" smtClean="0">
                <a:gradFill>
                  <a:gsLst>
                    <a:gs pos="0">
                      <a:schemeClr val="tx1"/>
                    </a:gs>
                    <a:gs pos="86000">
                      <a:schemeClr val="tx1"/>
                    </a:gs>
                  </a:gsLst>
                  <a:lin ang="5400000" scaled="0"/>
                </a:gradFill>
                <a:latin typeface="+mj-lt"/>
              </a:rPr>
              <a:t>Ashburn, San Francisco, Chicago</a:t>
            </a:r>
            <a:r>
              <a:rPr lang="en-US" sz="1200" i="1" dirty="0">
                <a:gradFill>
                  <a:gsLst>
                    <a:gs pos="0">
                      <a:schemeClr val="tx1"/>
                    </a:gs>
                    <a:gs pos="86000">
                      <a:schemeClr val="tx1"/>
                    </a:gs>
                  </a:gsLst>
                  <a:lin ang="5400000" scaled="0"/>
                </a:gradFill>
                <a:latin typeface="+mj-lt"/>
              </a:rPr>
              <a:t>, </a:t>
            </a:r>
            <a:r>
              <a:rPr lang="en-US" sz="1200" i="1" dirty="0" smtClean="0">
                <a:gradFill>
                  <a:gsLst>
                    <a:gs pos="0">
                      <a:schemeClr val="tx1"/>
                    </a:gs>
                    <a:gs pos="86000">
                      <a:schemeClr val="tx1"/>
                    </a:gs>
                  </a:gsLst>
                  <a:lin ang="5400000" scaled="0"/>
                </a:gradFill>
                <a:latin typeface="+mj-lt"/>
              </a:rPr>
              <a:t>San </a:t>
            </a:r>
            <a:r>
              <a:rPr lang="en-US" sz="1200" i="1" dirty="0">
                <a:gradFill>
                  <a:gsLst>
                    <a:gs pos="0">
                      <a:schemeClr val="tx1"/>
                    </a:gs>
                    <a:gs pos="86000">
                      <a:schemeClr val="tx1"/>
                    </a:gs>
                  </a:gsLst>
                  <a:lin ang="5400000" scaled="0"/>
                </a:gradFill>
                <a:latin typeface="+mj-lt"/>
              </a:rPr>
              <a:t>Antonio</a:t>
            </a:r>
            <a:r>
              <a:rPr lang="en-US" sz="1200" i="1" dirty="0" smtClean="0">
                <a:gradFill>
                  <a:gsLst>
                    <a:gs pos="0">
                      <a:schemeClr val="tx1"/>
                    </a:gs>
                    <a:gs pos="86000">
                      <a:schemeClr val="tx1"/>
                    </a:gs>
                  </a:gsLst>
                  <a:lin ang="5400000" scaled="0"/>
                </a:gradFill>
                <a:latin typeface="+mj-lt"/>
              </a:rPr>
              <a:t>, </a:t>
            </a:r>
            <a:r>
              <a:rPr lang="en-US" sz="1200" i="1" dirty="0">
                <a:gradFill>
                  <a:gsLst>
                    <a:gs pos="0">
                      <a:schemeClr val="tx1"/>
                    </a:gs>
                    <a:gs pos="86000">
                      <a:schemeClr val="tx1"/>
                    </a:gs>
                  </a:gsLst>
                  <a:lin ang="5400000" scaled="0"/>
                </a:gradFill>
                <a:latin typeface="+mj-lt"/>
              </a:rPr>
              <a:t>Los Angeles</a:t>
            </a:r>
            <a:r>
              <a:rPr lang="en-US" sz="1200" i="1" dirty="0" smtClean="0">
                <a:gradFill>
                  <a:gsLst>
                    <a:gs pos="0">
                      <a:schemeClr val="tx1"/>
                    </a:gs>
                    <a:gs pos="86000">
                      <a:schemeClr val="tx1"/>
                    </a:gs>
                  </a:gsLst>
                  <a:lin ang="5400000" scaled="0"/>
                </a:gradFill>
                <a:latin typeface="+mj-lt"/>
              </a:rPr>
              <a:t>, </a:t>
            </a:r>
            <a:r>
              <a:rPr lang="en-US" sz="1200" i="1" dirty="0">
                <a:gradFill>
                  <a:gsLst>
                    <a:gs pos="0">
                      <a:schemeClr val="tx1"/>
                    </a:gs>
                    <a:gs pos="86000">
                      <a:schemeClr val="tx1"/>
                    </a:gs>
                  </a:gsLst>
                  <a:lin ang="5400000" scaled="0"/>
                </a:gradFill>
                <a:latin typeface="+mj-lt"/>
              </a:rPr>
              <a:t>Miami, </a:t>
            </a:r>
            <a:r>
              <a:rPr lang="en-US" sz="1200" i="1" dirty="0" smtClean="0">
                <a:gradFill>
                  <a:gsLst>
                    <a:gs pos="0">
                      <a:schemeClr val="tx1"/>
                    </a:gs>
                    <a:gs pos="86000">
                      <a:schemeClr val="tx1"/>
                    </a:gs>
                  </a:gsLst>
                  <a:lin ang="5400000" scaled="0"/>
                </a:gradFill>
                <a:latin typeface="+mj-lt"/>
              </a:rPr>
              <a:t>Newark</a:t>
            </a:r>
            <a:r>
              <a:rPr lang="en-US" sz="1200" i="1" dirty="0">
                <a:gradFill>
                  <a:gsLst>
                    <a:gs pos="0">
                      <a:schemeClr val="tx1"/>
                    </a:gs>
                    <a:gs pos="86000">
                      <a:schemeClr val="tx1"/>
                    </a:gs>
                  </a:gsLst>
                  <a:lin ang="5400000" scaled="0"/>
                </a:gradFill>
                <a:latin typeface="+mj-lt"/>
              </a:rPr>
              <a:t>, </a:t>
            </a:r>
            <a:r>
              <a:rPr lang="en-US" sz="1200" i="1" dirty="0" smtClean="0">
                <a:gradFill>
                  <a:gsLst>
                    <a:gs pos="0">
                      <a:schemeClr val="tx1"/>
                    </a:gs>
                    <a:gs pos="86000">
                      <a:schemeClr val="tx1"/>
                    </a:gs>
                  </a:gsLst>
                  <a:lin ang="5400000" scaled="0"/>
                </a:gradFill>
                <a:latin typeface="+mj-lt"/>
              </a:rPr>
              <a:t>Seattle, </a:t>
            </a:r>
            <a:r>
              <a:rPr lang="en-US" sz="1200" i="1" dirty="0">
                <a:gradFill>
                  <a:gsLst>
                    <a:gs pos="0">
                      <a:schemeClr val="tx1"/>
                    </a:gs>
                    <a:gs pos="86000">
                      <a:schemeClr val="tx1"/>
                    </a:gs>
                  </a:gsLst>
                  <a:lin ang="5400000" scaled="0"/>
                </a:gradFill>
                <a:latin typeface="+mj-lt"/>
              </a:rPr>
              <a:t>Amsterdam</a:t>
            </a:r>
            <a:r>
              <a:rPr lang="en-US" sz="1200" i="1" dirty="0" smtClean="0">
                <a:gradFill>
                  <a:gsLst>
                    <a:gs pos="0">
                      <a:schemeClr val="tx1"/>
                    </a:gs>
                    <a:gs pos="86000">
                      <a:schemeClr val="tx1"/>
                    </a:gs>
                  </a:gsLst>
                  <a:lin ang="5400000" scaled="0"/>
                </a:gradFill>
                <a:latin typeface="+mj-lt"/>
              </a:rPr>
              <a:t>, </a:t>
            </a:r>
            <a:r>
              <a:rPr lang="en-US" sz="1200" i="1" dirty="0">
                <a:gradFill>
                  <a:gsLst>
                    <a:gs pos="0">
                      <a:schemeClr val="tx1"/>
                    </a:gs>
                    <a:gs pos="86000">
                      <a:schemeClr val="tx1"/>
                    </a:gs>
                  </a:gsLst>
                  <a:lin ang="5400000" scaled="0"/>
                </a:gradFill>
                <a:latin typeface="+mj-lt"/>
              </a:rPr>
              <a:t>Dublin, </a:t>
            </a:r>
            <a:r>
              <a:rPr lang="en-US" sz="1200" i="1" dirty="0" smtClean="0">
                <a:gradFill>
                  <a:gsLst>
                    <a:gs pos="0">
                      <a:schemeClr val="tx1"/>
                    </a:gs>
                    <a:gs pos="86000">
                      <a:schemeClr val="tx1"/>
                    </a:gs>
                  </a:gsLst>
                  <a:lin ang="5400000" scaled="0"/>
                </a:gradFill>
                <a:latin typeface="+mj-lt"/>
              </a:rPr>
              <a:t> London, </a:t>
            </a:r>
            <a:r>
              <a:rPr lang="en-US" sz="2800" b="1" i="1" dirty="0">
                <a:gradFill>
                  <a:gsLst>
                    <a:gs pos="0">
                      <a:schemeClr val="tx1"/>
                    </a:gs>
                    <a:gs pos="86000">
                      <a:schemeClr val="tx1"/>
                    </a:gs>
                  </a:gsLst>
                  <a:lin ang="5400000" scaled="0"/>
                </a:gradFill>
                <a:latin typeface="+mj-lt"/>
              </a:rPr>
              <a:t>Moscow</a:t>
            </a:r>
            <a:r>
              <a:rPr lang="en-US" sz="1200" i="1" dirty="0">
                <a:gradFill>
                  <a:gsLst>
                    <a:gs pos="0">
                      <a:schemeClr val="tx1"/>
                    </a:gs>
                    <a:gs pos="86000">
                      <a:schemeClr val="tx1"/>
                    </a:gs>
                  </a:gsLst>
                  <a:lin ang="5400000" scaled="0"/>
                </a:gradFill>
                <a:latin typeface="+mj-lt"/>
              </a:rPr>
              <a:t>, </a:t>
            </a:r>
            <a:r>
              <a:rPr lang="en-US" sz="1200" i="1" dirty="0" smtClean="0">
                <a:gradFill>
                  <a:gsLst>
                    <a:gs pos="0">
                      <a:schemeClr val="tx1"/>
                    </a:gs>
                    <a:gs pos="86000">
                      <a:schemeClr val="tx1"/>
                    </a:gs>
                  </a:gsLst>
                  <a:lin ang="5400000" scaled="0"/>
                </a:gradFill>
                <a:latin typeface="+mj-lt"/>
              </a:rPr>
              <a:t>Paris, Stockholm</a:t>
            </a:r>
            <a:r>
              <a:rPr lang="en-US" sz="1200" i="1" dirty="0">
                <a:gradFill>
                  <a:gsLst>
                    <a:gs pos="0">
                      <a:schemeClr val="tx1"/>
                    </a:gs>
                    <a:gs pos="86000">
                      <a:schemeClr val="tx1"/>
                    </a:gs>
                  </a:gsLst>
                  <a:lin ang="5400000" scaled="0"/>
                </a:gradFill>
                <a:latin typeface="+mj-lt"/>
              </a:rPr>
              <a:t>, </a:t>
            </a:r>
            <a:r>
              <a:rPr lang="en-US" sz="1200" i="1" dirty="0" smtClean="0">
                <a:gradFill>
                  <a:gsLst>
                    <a:gs pos="0">
                      <a:schemeClr val="tx1"/>
                    </a:gs>
                    <a:gs pos="86000">
                      <a:schemeClr val="tx1"/>
                    </a:gs>
                  </a:gsLst>
                  <a:lin ang="5400000" scaled="0"/>
                </a:gradFill>
                <a:latin typeface="+mj-lt"/>
              </a:rPr>
              <a:t>    </a:t>
            </a:r>
            <a:r>
              <a:rPr lang="en-US" sz="1200" i="1" dirty="0">
                <a:gradFill>
                  <a:gsLst>
                    <a:gs pos="0">
                      <a:schemeClr val="tx1"/>
                    </a:gs>
                    <a:gs pos="86000">
                      <a:schemeClr val="tx1"/>
                    </a:gs>
                  </a:gsLst>
                  <a:lin ang="5400000" scaled="0"/>
                </a:gradFill>
                <a:latin typeface="+mj-lt"/>
              </a:rPr>
              <a:t>Vienna</a:t>
            </a:r>
            <a:r>
              <a:rPr lang="en-US" sz="1200" i="1" dirty="0" smtClean="0">
                <a:gradFill>
                  <a:gsLst>
                    <a:gs pos="0">
                      <a:schemeClr val="tx1"/>
                    </a:gs>
                    <a:gs pos="86000">
                      <a:schemeClr val="tx1"/>
                    </a:gs>
                  </a:gsLst>
                  <a:lin ang="5400000" scaled="0"/>
                </a:gradFill>
                <a:latin typeface="+mj-lt"/>
              </a:rPr>
              <a:t>, </a:t>
            </a:r>
            <a:r>
              <a:rPr lang="en-US" sz="1200" i="1" dirty="0">
                <a:gradFill>
                  <a:gsLst>
                    <a:gs pos="0">
                      <a:schemeClr val="tx1"/>
                    </a:gs>
                    <a:gs pos="86000">
                      <a:schemeClr val="tx1"/>
                    </a:gs>
                  </a:gsLst>
                  <a:lin ang="5400000" scaled="0"/>
                </a:gradFill>
                <a:latin typeface="+mj-lt"/>
              </a:rPr>
              <a:t>Zurich</a:t>
            </a:r>
            <a:r>
              <a:rPr lang="en-US" sz="1200" i="1" dirty="0" smtClean="0">
                <a:gradFill>
                  <a:gsLst>
                    <a:gs pos="0">
                      <a:schemeClr val="tx1"/>
                    </a:gs>
                    <a:gs pos="86000">
                      <a:schemeClr val="tx1"/>
                    </a:gs>
                  </a:gsLst>
                  <a:lin ang="5400000" scaled="0"/>
                </a:gradFill>
                <a:latin typeface="+mj-lt"/>
              </a:rPr>
              <a:t>, </a:t>
            </a:r>
            <a:r>
              <a:rPr lang="en-US" sz="1200" i="1" dirty="0">
                <a:gradFill>
                  <a:gsLst>
                    <a:gs pos="0">
                      <a:schemeClr val="tx1"/>
                    </a:gs>
                    <a:gs pos="86000">
                      <a:schemeClr val="tx1"/>
                    </a:gs>
                  </a:gsLst>
                  <a:lin ang="5400000" scaled="0"/>
                </a:gradFill>
                <a:latin typeface="+mj-lt"/>
              </a:rPr>
              <a:t>Hong Kong</a:t>
            </a:r>
            <a:r>
              <a:rPr lang="en-US" sz="1200" i="1" dirty="0" smtClean="0">
                <a:gradFill>
                  <a:gsLst>
                    <a:gs pos="0">
                      <a:schemeClr val="tx1"/>
                    </a:gs>
                    <a:gs pos="86000">
                      <a:schemeClr val="tx1"/>
                    </a:gs>
                  </a:gsLst>
                  <a:lin ang="5400000" scaled="0"/>
                </a:gradFill>
                <a:latin typeface="+mj-lt"/>
              </a:rPr>
              <a:t>, </a:t>
            </a:r>
            <a:r>
              <a:rPr lang="en-US" sz="2000" b="1" i="1" dirty="0">
                <a:gradFill>
                  <a:gsLst>
                    <a:gs pos="0">
                      <a:schemeClr val="tx1"/>
                    </a:gs>
                    <a:gs pos="86000">
                      <a:schemeClr val="tx1"/>
                    </a:gs>
                  </a:gsLst>
                  <a:lin ang="5400000" scaled="0"/>
                </a:gradFill>
                <a:latin typeface="+mj-lt"/>
              </a:rPr>
              <a:t>Sao Paulo</a:t>
            </a:r>
            <a:r>
              <a:rPr lang="en-US" sz="1200" i="1" dirty="0">
                <a:gradFill>
                  <a:gsLst>
                    <a:gs pos="0">
                      <a:schemeClr val="tx1"/>
                    </a:gs>
                    <a:gs pos="86000">
                      <a:schemeClr val="tx1"/>
                    </a:gs>
                  </a:gsLst>
                  <a:lin ang="5400000" scaled="0"/>
                </a:gradFill>
                <a:latin typeface="+mj-lt"/>
              </a:rPr>
              <a:t>, </a:t>
            </a:r>
            <a:r>
              <a:rPr lang="en-US" sz="1200" i="1" dirty="0" smtClean="0">
                <a:gradFill>
                  <a:gsLst>
                    <a:gs pos="0">
                      <a:schemeClr val="tx1"/>
                    </a:gs>
                    <a:gs pos="86000">
                      <a:schemeClr val="tx1"/>
                    </a:gs>
                  </a:gsLst>
                  <a:lin ang="5400000" scaled="0"/>
                </a:gradFill>
                <a:latin typeface="+mj-lt"/>
              </a:rPr>
              <a:t>Seoul, </a:t>
            </a:r>
            <a:r>
              <a:rPr lang="en-US" sz="1200" i="1" dirty="0">
                <a:gradFill>
                  <a:gsLst>
                    <a:gs pos="0">
                      <a:schemeClr val="tx1"/>
                    </a:gs>
                    <a:gs pos="86000">
                      <a:schemeClr val="tx1"/>
                    </a:gs>
                  </a:gsLst>
                  <a:lin ang="5400000" scaled="0"/>
                </a:gradFill>
                <a:latin typeface="+mj-lt"/>
              </a:rPr>
              <a:t>Singapore, </a:t>
            </a:r>
            <a:r>
              <a:rPr lang="en-US" sz="2000" b="1" i="1" dirty="0" smtClean="0">
                <a:gradFill>
                  <a:gsLst>
                    <a:gs pos="0">
                      <a:schemeClr val="tx1"/>
                    </a:gs>
                    <a:gs pos="86000">
                      <a:schemeClr val="tx1"/>
                    </a:gs>
                  </a:gsLst>
                  <a:lin ang="5400000" scaled="0"/>
                </a:gradFill>
                <a:latin typeface="+mj-lt"/>
              </a:rPr>
              <a:t>Sydney</a:t>
            </a:r>
            <a:r>
              <a:rPr lang="en-US" sz="1200" i="1" dirty="0" smtClean="0">
                <a:gradFill>
                  <a:gsLst>
                    <a:gs pos="0">
                      <a:schemeClr val="tx1"/>
                    </a:gs>
                    <a:gs pos="86000">
                      <a:schemeClr val="tx1"/>
                    </a:gs>
                  </a:gsLst>
                  <a:lin ang="5400000" scaled="0"/>
                </a:gradFill>
                <a:latin typeface="+mj-lt"/>
              </a:rPr>
              <a:t>, Taipei, </a:t>
            </a:r>
            <a:r>
              <a:rPr lang="en-US" sz="1800" b="1" i="1" dirty="0" smtClean="0">
                <a:gradFill>
                  <a:gsLst>
                    <a:gs pos="0">
                      <a:schemeClr val="tx1"/>
                    </a:gs>
                    <a:gs pos="86000">
                      <a:schemeClr val="tx1"/>
                    </a:gs>
                  </a:gsLst>
                  <a:lin ang="5400000" scaled="0"/>
                </a:gradFill>
                <a:latin typeface="+mj-lt"/>
              </a:rPr>
              <a:t>Tokyo</a:t>
            </a:r>
            <a:r>
              <a:rPr lang="en-US" sz="1200" i="1" dirty="0" smtClean="0">
                <a:gradFill>
                  <a:gsLst>
                    <a:gs pos="0">
                      <a:schemeClr val="tx1"/>
                    </a:gs>
                    <a:gs pos="86000">
                      <a:schemeClr val="tx1"/>
                    </a:gs>
                  </a:gsLst>
                  <a:lin ang="5400000" scaled="0"/>
                </a:gradFill>
                <a:latin typeface="+mj-lt"/>
              </a:rPr>
              <a:t>, Doha</a:t>
            </a:r>
            <a:endParaRPr lang="ru-RU" sz="1200" i="1" dirty="0" smtClean="0">
              <a:gradFill>
                <a:gsLst>
                  <a:gs pos="0">
                    <a:schemeClr val="tx1"/>
                  </a:gs>
                  <a:gs pos="86000">
                    <a:schemeClr val="tx1"/>
                  </a:gs>
                </a:gsLst>
                <a:lin ang="5400000" scaled="0"/>
              </a:gradFill>
              <a:latin typeface="+mj-lt"/>
            </a:endParaRPr>
          </a:p>
        </p:txBody>
      </p:sp>
      <p:pic>
        <p:nvPicPr>
          <p:cNvPr id="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50716" y="4641429"/>
            <a:ext cx="3808496" cy="209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333186" y="1811642"/>
            <a:ext cx="2795988" cy="2154436"/>
          </a:xfrm>
          <a:prstGeom prst="rect">
            <a:avLst/>
          </a:prstGeom>
          <a:noFill/>
        </p:spPr>
        <p:txBody>
          <a:bodyPr wrap="square" lIns="0" tIns="0" rIns="0" bIns="0" rtlCol="0">
            <a:spAutoFit/>
          </a:bodyPr>
          <a:lstStyle/>
          <a:p>
            <a:r>
              <a:rPr lang="en-US" sz="2000" i="1" dirty="0">
                <a:gradFill>
                  <a:gsLst>
                    <a:gs pos="0">
                      <a:schemeClr val="tx1"/>
                    </a:gs>
                    <a:gs pos="86000">
                      <a:schemeClr val="tx1"/>
                    </a:gs>
                  </a:gsLst>
                  <a:lin ang="5400000" scaled="0"/>
                </a:gradFill>
                <a:latin typeface="+mj-lt"/>
              </a:rPr>
              <a:t>8</a:t>
            </a:r>
            <a:r>
              <a:rPr lang="ru-RU" sz="2000" i="1" dirty="0" smtClean="0">
                <a:gradFill>
                  <a:gsLst>
                    <a:gs pos="0">
                      <a:schemeClr val="tx1"/>
                    </a:gs>
                    <a:gs pos="86000">
                      <a:schemeClr val="tx1"/>
                    </a:gs>
                  </a:gsLst>
                  <a:lin ang="5400000" scaled="0"/>
                </a:gradFill>
                <a:latin typeface="+mj-lt"/>
              </a:rPr>
              <a:t> датацентров</a:t>
            </a:r>
            <a:r>
              <a:rPr lang="en-US" sz="2000" i="1" dirty="0" smtClean="0">
                <a:gradFill>
                  <a:gsLst>
                    <a:gs pos="0">
                      <a:schemeClr val="tx1"/>
                    </a:gs>
                    <a:gs pos="86000">
                      <a:schemeClr val="tx1"/>
                    </a:gs>
                  </a:gsLst>
                  <a:lin ang="5400000" scaled="0"/>
                </a:gradFill>
                <a:latin typeface="+mj-lt"/>
              </a:rPr>
              <a:t>:</a:t>
            </a:r>
          </a:p>
          <a:p>
            <a:r>
              <a:rPr lang="ru-RU" sz="2000" i="1" dirty="0" smtClean="0">
                <a:gradFill>
                  <a:gsLst>
                    <a:gs pos="0">
                      <a:schemeClr val="tx1"/>
                    </a:gs>
                    <a:gs pos="86000">
                      <a:schemeClr val="tx1"/>
                    </a:gs>
                  </a:gsLst>
                  <a:lin ang="5400000" scaled="0"/>
                </a:gradFill>
                <a:latin typeface="+mj-lt"/>
              </a:rPr>
              <a:t> - 4 поколение на </a:t>
            </a:r>
            <a:r>
              <a:rPr lang="en-US" sz="2000" i="1" dirty="0" smtClean="0">
                <a:gradFill>
                  <a:gsLst>
                    <a:gs pos="0">
                      <a:schemeClr val="tx1"/>
                    </a:gs>
                    <a:gs pos="86000">
                      <a:schemeClr val="tx1"/>
                    </a:gs>
                  </a:gsLst>
                  <a:lin ang="5400000" scaled="0"/>
                </a:gradFill>
                <a:latin typeface="+mj-lt"/>
              </a:rPr>
              <a:t>ITPAC</a:t>
            </a:r>
          </a:p>
          <a:p>
            <a:r>
              <a:rPr lang="ru-RU" sz="2000" i="1" dirty="0" smtClean="0">
                <a:gradFill>
                  <a:gsLst>
                    <a:gs pos="0">
                      <a:schemeClr val="tx1"/>
                    </a:gs>
                    <a:gs pos="86000">
                      <a:schemeClr val="tx1"/>
                    </a:gs>
                  </a:gsLst>
                  <a:lin ang="5400000" scaled="0"/>
                </a:gradFill>
                <a:latin typeface="+mj-lt"/>
              </a:rPr>
              <a:t> - площадь</a:t>
            </a:r>
            <a:r>
              <a:rPr lang="en-US" sz="2000" i="1" dirty="0" smtClean="0">
                <a:gradFill>
                  <a:gsLst>
                    <a:gs pos="0">
                      <a:schemeClr val="tx1"/>
                    </a:gs>
                    <a:gs pos="86000">
                      <a:schemeClr val="tx1"/>
                    </a:gs>
                  </a:gsLst>
                  <a:lin ang="5400000" scaled="0"/>
                </a:gradFill>
                <a:latin typeface="+mj-lt"/>
              </a:rPr>
              <a:t>~ 28 100</a:t>
            </a:r>
            <a:r>
              <a:rPr lang="ru-RU" sz="2000" i="1" dirty="0" smtClean="0">
                <a:gradFill>
                  <a:gsLst>
                    <a:gs pos="0">
                      <a:schemeClr val="tx1"/>
                    </a:gs>
                    <a:gs pos="86000">
                      <a:schemeClr val="tx1"/>
                    </a:gs>
                  </a:gsLst>
                  <a:lin ang="5400000" scaled="0"/>
                </a:gradFill>
                <a:latin typeface="+mj-lt"/>
              </a:rPr>
              <a:t> кв </a:t>
            </a:r>
          </a:p>
          <a:p>
            <a:r>
              <a:rPr lang="ru-RU" sz="2000" i="1" dirty="0" smtClean="0">
                <a:gradFill>
                  <a:gsLst>
                    <a:gs pos="0">
                      <a:schemeClr val="tx1"/>
                    </a:gs>
                    <a:gs pos="86000">
                      <a:schemeClr val="tx1"/>
                    </a:gs>
                  </a:gsLst>
                  <a:lin ang="5400000" scaled="0"/>
                </a:gradFill>
                <a:latin typeface="+mj-lt"/>
              </a:rPr>
              <a:t> - мощность </a:t>
            </a:r>
            <a:r>
              <a:rPr lang="en-US" sz="2000" i="1" dirty="0" smtClean="0">
                <a:gradFill>
                  <a:gsLst>
                    <a:gs pos="0">
                      <a:schemeClr val="tx1"/>
                    </a:gs>
                    <a:gs pos="86000">
                      <a:schemeClr val="tx1"/>
                    </a:gs>
                  </a:gsLst>
                  <a:lin ang="5400000" scaled="0"/>
                </a:gradFill>
                <a:latin typeface="+mj-lt"/>
              </a:rPr>
              <a:t>~ 16 </a:t>
            </a:r>
            <a:r>
              <a:rPr lang="ru-RU" sz="2000" i="1" dirty="0" smtClean="0">
                <a:gradFill>
                  <a:gsLst>
                    <a:gs pos="0">
                      <a:schemeClr val="tx1"/>
                    </a:gs>
                    <a:gs pos="86000">
                      <a:schemeClr val="tx1"/>
                    </a:gs>
                  </a:gsLst>
                  <a:lin ang="5400000" scaled="0"/>
                </a:gradFill>
                <a:latin typeface="+mj-lt"/>
              </a:rPr>
              <a:t>МВт</a:t>
            </a:r>
          </a:p>
          <a:p>
            <a:r>
              <a:rPr lang="en-US" sz="2000" i="1" dirty="0">
                <a:gradFill>
                  <a:gsLst>
                    <a:gs pos="0">
                      <a:schemeClr val="tx1"/>
                    </a:gs>
                    <a:gs pos="86000">
                      <a:schemeClr val="tx1"/>
                    </a:gs>
                  </a:gsLst>
                  <a:lin ang="5400000" scaled="0"/>
                </a:gradFill>
                <a:latin typeface="+mj-lt"/>
              </a:rPr>
              <a:t> </a:t>
            </a:r>
            <a:r>
              <a:rPr lang="en-US" sz="2000" i="1" dirty="0" smtClean="0">
                <a:gradFill>
                  <a:gsLst>
                    <a:gs pos="0">
                      <a:schemeClr val="tx1"/>
                    </a:gs>
                    <a:gs pos="86000">
                      <a:schemeClr val="tx1"/>
                    </a:gs>
                  </a:gsLst>
                  <a:lin ang="5400000" scaled="0"/>
                </a:gradFill>
                <a:latin typeface="+mj-lt"/>
              </a:rPr>
              <a:t>- PUE ~ 1.05-1.22</a:t>
            </a:r>
          </a:p>
          <a:p>
            <a:r>
              <a:rPr lang="en-US" sz="2000" i="1" dirty="0">
                <a:gradFill>
                  <a:gsLst>
                    <a:gs pos="0">
                      <a:schemeClr val="tx1"/>
                    </a:gs>
                    <a:gs pos="86000">
                      <a:schemeClr val="tx1"/>
                    </a:gs>
                  </a:gsLst>
                  <a:lin ang="5400000" scaled="0"/>
                </a:gradFill>
                <a:latin typeface="+mj-lt"/>
              </a:rPr>
              <a:t> </a:t>
            </a:r>
            <a:r>
              <a:rPr lang="en-US" sz="2000" i="1" dirty="0" smtClean="0">
                <a:gradFill>
                  <a:gsLst>
                    <a:gs pos="0">
                      <a:schemeClr val="tx1"/>
                    </a:gs>
                    <a:gs pos="86000">
                      <a:schemeClr val="tx1"/>
                    </a:gs>
                  </a:gsLst>
                  <a:lin ang="5400000" scaled="0"/>
                </a:gradFill>
                <a:latin typeface="+mj-lt"/>
              </a:rPr>
              <a:t>- </a:t>
            </a:r>
            <a:r>
              <a:rPr lang="ru-RU" sz="2000" i="1" dirty="0" smtClean="0">
                <a:gradFill>
                  <a:gsLst>
                    <a:gs pos="0">
                      <a:schemeClr val="tx1"/>
                    </a:gs>
                    <a:gs pos="86000">
                      <a:schemeClr val="tx1"/>
                    </a:gs>
                  </a:gsLst>
                  <a:lin ang="5400000" scaled="0"/>
                </a:gradFill>
                <a:latin typeface="+mj-lt"/>
              </a:rPr>
              <a:t>стоимость </a:t>
            </a:r>
            <a:r>
              <a:rPr lang="en-US" sz="2000" i="1" dirty="0" smtClean="0">
                <a:gradFill>
                  <a:gsLst>
                    <a:gs pos="0">
                      <a:schemeClr val="tx1"/>
                    </a:gs>
                    <a:gs pos="86000">
                      <a:schemeClr val="tx1"/>
                    </a:gs>
                  </a:gsLst>
                  <a:lin ang="5400000" scaled="0"/>
                </a:gradFill>
                <a:latin typeface="+mj-lt"/>
              </a:rPr>
              <a:t>~ 500</a:t>
            </a:r>
            <a:r>
              <a:rPr lang="ru-RU" sz="2000" i="1" dirty="0" smtClean="0">
                <a:gradFill>
                  <a:gsLst>
                    <a:gs pos="0">
                      <a:schemeClr val="tx1"/>
                    </a:gs>
                    <a:gs pos="86000">
                      <a:schemeClr val="tx1"/>
                    </a:gs>
                  </a:gsLst>
                  <a:lin ang="5400000" scaled="0"/>
                </a:gradFill>
                <a:latin typeface="+mj-lt"/>
              </a:rPr>
              <a:t>М </a:t>
            </a:r>
            <a:r>
              <a:rPr lang="en-US" sz="2000" i="1" dirty="0" smtClean="0">
                <a:gradFill>
                  <a:gsLst>
                    <a:gs pos="0">
                      <a:schemeClr val="tx1"/>
                    </a:gs>
                    <a:gs pos="86000">
                      <a:schemeClr val="tx1"/>
                    </a:gs>
                  </a:gsLst>
                  <a:lin ang="5400000" scaled="0"/>
                </a:gradFill>
                <a:latin typeface="+mj-lt"/>
              </a:rPr>
              <a:t>$</a:t>
            </a:r>
            <a:endParaRPr lang="ru-RU" sz="2000" i="1" dirty="0" smtClean="0">
              <a:gradFill>
                <a:gsLst>
                  <a:gs pos="0">
                    <a:schemeClr val="tx1"/>
                  </a:gs>
                  <a:gs pos="86000">
                    <a:schemeClr val="tx1"/>
                  </a:gs>
                </a:gsLst>
                <a:lin ang="5400000" scaled="0"/>
              </a:gradFill>
              <a:latin typeface="+mj-lt"/>
            </a:endParaRPr>
          </a:p>
        </p:txBody>
      </p:sp>
      <p:sp>
        <p:nvSpPr>
          <p:cNvPr id="9" name="Title 2"/>
          <p:cNvSpPr>
            <a:spLocks noGrp="1"/>
          </p:cNvSpPr>
          <p:nvPr>
            <p:ph type="title"/>
          </p:nvPr>
        </p:nvSpPr>
        <p:spPr>
          <a:xfrm>
            <a:off x="1084326" y="1214422"/>
            <a:ext cx="7992888" cy="653770"/>
          </a:xfrm>
        </p:spPr>
        <p:txBody>
          <a:bodyPr>
            <a:normAutofit fontScale="90000"/>
          </a:bodyPr>
          <a:lstStyle/>
          <a:p>
            <a:r>
              <a:rPr lang="en-US" dirty="0" smtClean="0">
                <a:latin typeface="+mn-lt"/>
              </a:rPr>
              <a:t>Windows Azure - </a:t>
            </a:r>
            <a:r>
              <a:rPr lang="ru-RU" dirty="0" smtClean="0">
                <a:latin typeface="+mn-lt"/>
              </a:rPr>
              <a:t>инфраструктура</a:t>
            </a:r>
            <a:br>
              <a:rPr lang="ru-RU" dirty="0" smtClean="0">
                <a:latin typeface="+mn-lt"/>
              </a:rPr>
            </a:br>
            <a:endParaRPr lang="en-US" dirty="0">
              <a:latin typeface="+mn-lt"/>
            </a:endParaRPr>
          </a:p>
        </p:txBody>
      </p:sp>
      <p:grpSp>
        <p:nvGrpSpPr>
          <p:cNvPr id="11" name="Group 117"/>
          <p:cNvGrpSpPr/>
          <p:nvPr/>
        </p:nvGrpSpPr>
        <p:grpSpPr>
          <a:xfrm>
            <a:off x="1095629" y="2531240"/>
            <a:ext cx="450539" cy="236290"/>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886"/>
              <a:endParaRPr lang="en-US" sz="1700"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5"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6" cstate="print"/>
              <a:stretch>
                <a:fillRect/>
              </a:stretch>
            </p:blipFill>
            <p:spPr bwMode="auto">
              <a:xfrm>
                <a:off x="-2149651" y="914400"/>
                <a:ext cx="176243" cy="236924"/>
              </a:xfrm>
              <a:prstGeom prst="rect">
                <a:avLst/>
              </a:prstGeom>
              <a:noFill/>
              <a:ln>
                <a:noFill/>
              </a:ln>
            </p:spPr>
          </p:pic>
        </p:grpSp>
      </p:grpSp>
      <p:grpSp>
        <p:nvGrpSpPr>
          <p:cNvPr id="16" name="Group 109"/>
          <p:cNvGrpSpPr/>
          <p:nvPr/>
        </p:nvGrpSpPr>
        <p:grpSpPr>
          <a:xfrm>
            <a:off x="1008341" y="2727825"/>
            <a:ext cx="450539" cy="236290"/>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886"/>
              <a:endParaRPr lang="en-US" sz="1700"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5"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6" cstate="print"/>
              <a:stretch>
                <a:fillRect/>
              </a:stretch>
            </p:blipFill>
            <p:spPr bwMode="auto">
              <a:xfrm>
                <a:off x="-2149651" y="914400"/>
                <a:ext cx="176243" cy="236924"/>
              </a:xfrm>
              <a:prstGeom prst="rect">
                <a:avLst/>
              </a:prstGeom>
              <a:noFill/>
              <a:ln>
                <a:noFill/>
              </a:ln>
            </p:spPr>
          </p:pic>
        </p:grpSp>
      </p:grpSp>
      <p:cxnSp>
        <p:nvCxnSpPr>
          <p:cNvPr id="21" name="Straight Connector 20"/>
          <p:cNvCxnSpPr>
            <a:stCxn id="17" idx="3"/>
          </p:cNvCxnSpPr>
          <p:nvPr/>
        </p:nvCxnSpPr>
        <p:spPr>
          <a:xfrm flipH="1">
            <a:off x="829453" y="2944062"/>
            <a:ext cx="244868" cy="390966"/>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2" name="Group 124"/>
          <p:cNvGrpSpPr/>
          <p:nvPr/>
        </p:nvGrpSpPr>
        <p:grpSpPr>
          <a:xfrm>
            <a:off x="2887934" y="2287572"/>
            <a:ext cx="450539" cy="236290"/>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886"/>
              <a:endParaRPr lang="en-US" sz="1700" spc="-51"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5" cstate="print"/>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6" cstate="print"/>
              <a:stretch>
                <a:fillRect/>
              </a:stretch>
            </p:blipFill>
            <p:spPr bwMode="auto">
              <a:xfrm>
                <a:off x="-2149651" y="914400"/>
                <a:ext cx="176243" cy="236924"/>
              </a:xfrm>
              <a:prstGeom prst="rect">
                <a:avLst/>
              </a:prstGeom>
              <a:noFill/>
              <a:ln>
                <a:noFill/>
              </a:ln>
            </p:spPr>
          </p:pic>
        </p:grpSp>
      </p:grpSp>
      <p:cxnSp>
        <p:nvCxnSpPr>
          <p:cNvPr id="27" name="Straight Connector 26"/>
          <p:cNvCxnSpPr>
            <a:stCxn id="48" idx="6"/>
          </p:cNvCxnSpPr>
          <p:nvPr/>
        </p:nvCxnSpPr>
        <p:spPr>
          <a:xfrm flipV="1">
            <a:off x="2950552" y="1710880"/>
            <a:ext cx="325304" cy="5586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1620912" y="3094403"/>
            <a:ext cx="1319437" cy="261275"/>
          </a:xfrm>
          <a:prstGeom prst="rect">
            <a:avLst/>
          </a:prstGeom>
          <a:solidFill>
            <a:schemeClr val="bg1"/>
          </a:solidFill>
          <a:ln w="6350">
            <a:solidFill>
              <a:schemeClr val="bg2"/>
            </a:solidFill>
            <a:miter lim="800000"/>
            <a:headEnd/>
            <a:tailEnd/>
          </a:ln>
        </p:spPr>
        <p:txBody>
          <a:bodyPr wrap="square" lIns="91104" tIns="45554" rIns="91104" bIns="45554">
            <a:spAutoFit/>
          </a:bodyPr>
          <a:lstStyle/>
          <a:p>
            <a:pPr defTabSz="913591"/>
            <a:r>
              <a:rPr lang="en-US" sz="1100" dirty="0" smtClean="0">
                <a:solidFill>
                  <a:srgbClr val="525051"/>
                </a:solidFill>
                <a:latin typeface="Segoe UI Semibold" pitchFamily="34" charset="0"/>
              </a:rPr>
              <a:t>North Central US</a:t>
            </a:r>
            <a:endParaRPr lang="en-US" sz="1100" dirty="0">
              <a:solidFill>
                <a:srgbClr val="525051"/>
              </a:solidFill>
              <a:latin typeface="Segoe UI Semibold" pitchFamily="34" charset="0"/>
            </a:endParaRPr>
          </a:p>
        </p:txBody>
      </p:sp>
      <p:sp>
        <p:nvSpPr>
          <p:cNvPr id="29" name="TextBox 13"/>
          <p:cNvSpPr txBox="1">
            <a:spLocks noChangeArrowheads="1"/>
          </p:cNvSpPr>
          <p:nvPr/>
        </p:nvSpPr>
        <p:spPr bwMode="auto">
          <a:xfrm>
            <a:off x="3970199" y="3904901"/>
            <a:ext cx="840918" cy="430552"/>
          </a:xfrm>
          <a:prstGeom prst="rect">
            <a:avLst/>
          </a:prstGeom>
          <a:solidFill>
            <a:schemeClr val="bg1"/>
          </a:solidFill>
          <a:ln w="6350">
            <a:solidFill>
              <a:schemeClr val="bg2"/>
            </a:solidFill>
            <a:miter lim="800000"/>
            <a:headEnd/>
            <a:tailEnd/>
          </a:ln>
        </p:spPr>
        <p:txBody>
          <a:bodyPr wrap="square" lIns="91104" tIns="45554" rIns="91104" bIns="45554">
            <a:spAutoFit/>
          </a:bodyPr>
          <a:lstStyle/>
          <a:p>
            <a:pPr defTabSz="913591"/>
            <a:r>
              <a:rPr lang="en-US" sz="1100" dirty="0" smtClean="0">
                <a:solidFill>
                  <a:srgbClr val="525051"/>
                </a:solidFill>
                <a:latin typeface="Segoe UI Semibold" pitchFamily="34" charset="0"/>
              </a:rPr>
              <a:t>South E</a:t>
            </a:r>
            <a:r>
              <a:rPr lang="en-US" sz="1100" dirty="0">
                <a:solidFill>
                  <a:srgbClr val="525051"/>
                </a:solidFill>
                <a:latin typeface="Segoe UI Semibold" pitchFamily="34" charset="0"/>
              </a:rPr>
              <a:t>a</a:t>
            </a:r>
            <a:r>
              <a:rPr lang="en-US" sz="1100" dirty="0" smtClean="0">
                <a:solidFill>
                  <a:srgbClr val="525051"/>
                </a:solidFill>
                <a:latin typeface="Segoe UI Semibold" pitchFamily="34" charset="0"/>
              </a:rPr>
              <a:t>st Asia</a:t>
            </a:r>
            <a:endParaRPr lang="en-US" sz="1100" dirty="0">
              <a:solidFill>
                <a:srgbClr val="525051"/>
              </a:solidFill>
              <a:latin typeface="Segoe UI Semibold" pitchFamily="34" charset="0"/>
            </a:endParaRPr>
          </a:p>
        </p:txBody>
      </p:sp>
      <p:cxnSp>
        <p:nvCxnSpPr>
          <p:cNvPr id="30" name="Straight Connector 29"/>
          <p:cNvCxnSpPr/>
          <p:nvPr/>
        </p:nvCxnSpPr>
        <p:spPr>
          <a:xfrm flipH="1">
            <a:off x="4521438" y="3429815"/>
            <a:ext cx="405786"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4947272" y="1710880"/>
            <a:ext cx="848420" cy="261275"/>
          </a:xfrm>
          <a:prstGeom prst="rect">
            <a:avLst/>
          </a:prstGeom>
          <a:solidFill>
            <a:schemeClr val="bg1"/>
          </a:solidFill>
          <a:ln w="6350">
            <a:solidFill>
              <a:schemeClr val="bg2"/>
            </a:solidFill>
            <a:miter lim="800000"/>
            <a:headEnd/>
            <a:tailEnd/>
          </a:ln>
        </p:spPr>
        <p:txBody>
          <a:bodyPr wrap="square" lIns="91104" tIns="45554" rIns="91104" bIns="45554">
            <a:spAutoFit/>
          </a:bodyPr>
          <a:lstStyle/>
          <a:p>
            <a:pPr defTabSz="913591"/>
            <a:r>
              <a:rPr lang="en-US" sz="1100" dirty="0" smtClean="0">
                <a:solidFill>
                  <a:srgbClr val="525051"/>
                </a:solidFill>
                <a:latin typeface="Segoe UI Semibold" pitchFamily="34" charset="0"/>
              </a:rPr>
              <a:t>East Asia</a:t>
            </a:r>
            <a:endParaRPr lang="en-US" sz="1100" dirty="0">
              <a:solidFill>
                <a:srgbClr val="525051"/>
              </a:solidFill>
              <a:latin typeface="Segoe UI Semibold" pitchFamily="34" charset="0"/>
            </a:endParaRPr>
          </a:p>
        </p:txBody>
      </p:sp>
      <p:cxnSp>
        <p:nvCxnSpPr>
          <p:cNvPr id="32" name="Straight Connector 31"/>
          <p:cNvCxnSpPr/>
          <p:nvPr/>
        </p:nvCxnSpPr>
        <p:spPr>
          <a:xfrm flipV="1">
            <a:off x="5108940" y="1905124"/>
            <a:ext cx="129110" cy="88747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3" name="TextBox 13"/>
          <p:cNvSpPr txBox="1">
            <a:spLocks noChangeArrowheads="1"/>
          </p:cNvSpPr>
          <p:nvPr/>
        </p:nvSpPr>
        <p:spPr bwMode="auto">
          <a:xfrm>
            <a:off x="2869024" y="1643849"/>
            <a:ext cx="1087387" cy="261275"/>
          </a:xfrm>
          <a:prstGeom prst="rect">
            <a:avLst/>
          </a:prstGeom>
          <a:solidFill>
            <a:schemeClr val="bg1"/>
          </a:solidFill>
          <a:ln w="6350">
            <a:solidFill>
              <a:schemeClr val="bg2"/>
            </a:solidFill>
            <a:miter lim="800000"/>
            <a:headEnd/>
            <a:tailEnd/>
          </a:ln>
        </p:spPr>
        <p:txBody>
          <a:bodyPr wrap="square" lIns="91104" tIns="45554" rIns="91104" bIns="45554">
            <a:spAutoFit/>
          </a:bodyPr>
          <a:lstStyle/>
          <a:p>
            <a:pPr defTabSz="913591"/>
            <a:r>
              <a:rPr lang="en-US" sz="1100" dirty="0" smtClean="0">
                <a:solidFill>
                  <a:srgbClr val="525051"/>
                </a:solidFill>
                <a:latin typeface="Segoe UI Semibold" pitchFamily="34" charset="0"/>
              </a:rPr>
              <a:t>North Europe</a:t>
            </a:r>
            <a:endParaRPr lang="en-US" sz="1100" dirty="0">
              <a:solidFill>
                <a:srgbClr val="525051"/>
              </a:solidFill>
              <a:latin typeface="Segoe UI Semibold" pitchFamily="34" charset="0"/>
            </a:endParaRPr>
          </a:p>
        </p:txBody>
      </p:sp>
      <p:sp>
        <p:nvSpPr>
          <p:cNvPr id="34" name="TextBox 13"/>
          <p:cNvSpPr txBox="1">
            <a:spLocks noChangeArrowheads="1"/>
          </p:cNvSpPr>
          <p:nvPr/>
        </p:nvSpPr>
        <p:spPr bwMode="auto">
          <a:xfrm>
            <a:off x="3411135" y="3139545"/>
            <a:ext cx="1021048" cy="261275"/>
          </a:xfrm>
          <a:prstGeom prst="rect">
            <a:avLst/>
          </a:prstGeom>
          <a:solidFill>
            <a:schemeClr val="bg1"/>
          </a:solidFill>
          <a:ln w="6350">
            <a:solidFill>
              <a:schemeClr val="bg2"/>
            </a:solidFill>
            <a:miter lim="800000"/>
            <a:headEnd/>
            <a:tailEnd/>
          </a:ln>
        </p:spPr>
        <p:txBody>
          <a:bodyPr wrap="square" lIns="91104" tIns="45554" rIns="91104" bIns="45554">
            <a:spAutoFit/>
          </a:bodyPr>
          <a:lstStyle/>
          <a:p>
            <a:pPr defTabSz="913591"/>
            <a:r>
              <a:rPr lang="en-US" sz="1100" dirty="0" smtClean="0">
                <a:solidFill>
                  <a:srgbClr val="525051"/>
                </a:solidFill>
                <a:latin typeface="Segoe UI Semibold" pitchFamily="34" charset="0"/>
              </a:rPr>
              <a:t>West Europe </a:t>
            </a:r>
            <a:endParaRPr lang="en-US" sz="1100" dirty="0">
              <a:solidFill>
                <a:srgbClr val="525051"/>
              </a:solidFill>
              <a:latin typeface="Segoe UI Semibold" pitchFamily="34" charset="0"/>
            </a:endParaRPr>
          </a:p>
        </p:txBody>
      </p:sp>
      <p:cxnSp>
        <p:nvCxnSpPr>
          <p:cNvPr id="35" name="Straight Connector 34"/>
          <p:cNvCxnSpPr>
            <a:stCxn id="12" idx="5"/>
          </p:cNvCxnSpPr>
          <p:nvPr/>
        </p:nvCxnSpPr>
        <p:spPr>
          <a:xfrm>
            <a:off x="1480188" y="2747477"/>
            <a:ext cx="427516" cy="346926"/>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165038" y="3339881"/>
            <a:ext cx="1328831" cy="261275"/>
          </a:xfrm>
          <a:prstGeom prst="rect">
            <a:avLst/>
          </a:prstGeom>
          <a:solidFill>
            <a:schemeClr val="bg1"/>
          </a:solidFill>
          <a:ln w="6350">
            <a:solidFill>
              <a:schemeClr val="bg2"/>
            </a:solidFill>
            <a:miter lim="800000"/>
            <a:headEnd/>
            <a:tailEnd/>
          </a:ln>
        </p:spPr>
        <p:txBody>
          <a:bodyPr wrap="square" lIns="91104" tIns="45554" rIns="91104" bIns="45554">
            <a:spAutoFit/>
          </a:bodyPr>
          <a:lstStyle/>
          <a:p>
            <a:pPr defTabSz="913591"/>
            <a:r>
              <a:rPr lang="en-US" sz="1100" dirty="0" smtClean="0">
                <a:solidFill>
                  <a:srgbClr val="525051"/>
                </a:solidFill>
                <a:latin typeface="Segoe UI Semibold" pitchFamily="34" charset="0"/>
              </a:rPr>
              <a:t>South Central US</a:t>
            </a:r>
            <a:endParaRPr lang="en-US" sz="1100" dirty="0">
              <a:solidFill>
                <a:srgbClr val="525051"/>
              </a:solidFill>
              <a:latin typeface="Segoe UI Semibold" pitchFamily="34" charset="0"/>
            </a:endParaRPr>
          </a:p>
        </p:txBody>
      </p:sp>
      <p:grpSp>
        <p:nvGrpSpPr>
          <p:cNvPr id="37" name="Group 148"/>
          <p:cNvGrpSpPr/>
          <p:nvPr/>
        </p:nvGrpSpPr>
        <p:grpSpPr>
          <a:xfrm>
            <a:off x="4647624" y="3193525"/>
            <a:ext cx="450539" cy="236290"/>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886"/>
              <a:endParaRPr lang="en-US" sz="1700" spc="-51"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5"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6" cstate="print"/>
              <a:stretch>
                <a:fillRect/>
              </a:stretch>
            </p:blipFill>
            <p:spPr bwMode="auto">
              <a:xfrm>
                <a:off x="-2149651" y="914400"/>
                <a:ext cx="176243" cy="236924"/>
              </a:xfrm>
              <a:prstGeom prst="rect">
                <a:avLst/>
              </a:prstGeom>
              <a:noFill/>
              <a:ln>
                <a:noFill/>
              </a:ln>
            </p:spPr>
          </p:pic>
        </p:grpSp>
      </p:grpSp>
      <p:grpSp>
        <p:nvGrpSpPr>
          <p:cNvPr id="42" name="Group 142"/>
          <p:cNvGrpSpPr/>
          <p:nvPr/>
        </p:nvGrpSpPr>
        <p:grpSpPr>
          <a:xfrm>
            <a:off x="4839810" y="2734971"/>
            <a:ext cx="450539" cy="236290"/>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886"/>
              <a:endParaRPr lang="en-US" sz="1700" spc="-51" dirty="0">
                <a:ln>
                  <a:solidFill>
                    <a:srgbClr val="525051"/>
                  </a:solidFill>
                </a:ln>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5"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6" cstate="print"/>
              <a:stretch>
                <a:fillRect/>
              </a:stretch>
            </p:blipFill>
            <p:spPr bwMode="auto">
              <a:xfrm>
                <a:off x="-2149651" y="914400"/>
                <a:ext cx="176243" cy="236924"/>
              </a:xfrm>
              <a:prstGeom prst="rect">
                <a:avLst/>
              </a:prstGeom>
              <a:noFill/>
              <a:ln>
                <a:noFill/>
              </a:ln>
            </p:spPr>
          </p:pic>
        </p:grpSp>
      </p:grpSp>
      <p:grpSp>
        <p:nvGrpSpPr>
          <p:cNvPr id="47" name="Group 129"/>
          <p:cNvGrpSpPr/>
          <p:nvPr/>
        </p:nvGrpSpPr>
        <p:grpSpPr>
          <a:xfrm>
            <a:off x="2500013" y="2101659"/>
            <a:ext cx="450539" cy="236290"/>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886"/>
              <a:endParaRPr lang="en-US" sz="1700" spc="-51"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5"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6" cstate="print"/>
              <a:stretch>
                <a:fillRect/>
              </a:stretch>
            </p:blipFill>
            <p:spPr bwMode="auto">
              <a:xfrm>
                <a:off x="-2149651" y="914400"/>
                <a:ext cx="176243" cy="236924"/>
              </a:xfrm>
              <a:prstGeom prst="rect">
                <a:avLst/>
              </a:prstGeom>
              <a:noFill/>
              <a:ln>
                <a:noFill/>
              </a:ln>
            </p:spPr>
          </p:pic>
        </p:grpSp>
      </p:grpSp>
      <p:grpSp>
        <p:nvGrpSpPr>
          <p:cNvPr id="53" name="Group 117"/>
          <p:cNvGrpSpPr/>
          <p:nvPr/>
        </p:nvGrpSpPr>
        <p:grpSpPr>
          <a:xfrm>
            <a:off x="1457165" y="2443673"/>
            <a:ext cx="450539" cy="236290"/>
            <a:chOff x="1933575" y="510402"/>
            <a:chExt cx="590550" cy="394473"/>
          </a:xfrm>
        </p:grpSpPr>
        <p:sp>
          <p:nvSpPr>
            <p:cNvPr id="54" name="Oval 5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886"/>
              <a:endParaRPr lang="en-US" sz="1700" spc="-51" dirty="0">
                <a:gradFill>
                  <a:gsLst>
                    <a:gs pos="0">
                      <a:srgbClr val="000000"/>
                    </a:gs>
                    <a:gs pos="100000">
                      <a:srgbClr val="000000"/>
                    </a:gs>
                  </a:gsLst>
                  <a:lin ang="5400000" scaled="0"/>
                </a:gradFill>
              </a:endParaRPr>
            </a:p>
          </p:txBody>
        </p:sp>
        <p:grpSp>
          <p:nvGrpSpPr>
            <p:cNvPr id="55" name="Group 110"/>
            <p:cNvGrpSpPr/>
            <p:nvPr/>
          </p:nvGrpSpPr>
          <p:grpSpPr>
            <a:xfrm>
              <a:off x="2048154" y="510402"/>
              <a:ext cx="407419" cy="345058"/>
              <a:chOff x="-2293085" y="806266"/>
              <a:chExt cx="319677" cy="345058"/>
            </a:xfrm>
          </p:grpSpPr>
          <p:pic>
            <p:nvPicPr>
              <p:cNvPr id="56" name="Picture 29" descr="Server"/>
              <p:cNvPicPr>
                <a:picLocks noChangeAspect="1" noChangeArrowheads="1"/>
              </p:cNvPicPr>
              <p:nvPr/>
            </p:nvPicPr>
            <p:blipFill>
              <a:blip r:embed="rId5" cstate="print"/>
              <a:stretch>
                <a:fillRect/>
              </a:stretch>
            </p:blipFill>
            <p:spPr bwMode="auto">
              <a:xfrm>
                <a:off x="-2293085" y="806266"/>
                <a:ext cx="170059" cy="336682"/>
              </a:xfrm>
              <a:prstGeom prst="rect">
                <a:avLst/>
              </a:prstGeom>
              <a:noFill/>
              <a:ln>
                <a:noFill/>
              </a:ln>
            </p:spPr>
          </p:pic>
          <p:pic>
            <p:nvPicPr>
              <p:cNvPr id="57" name="Picture 9" descr="D:\Aeshen\TechNet 2006\12-December\Msft-longhorn-papers\TDM Deck\Windows Illustration Icons\Internet.png"/>
              <p:cNvPicPr>
                <a:picLocks noChangeAspect="1" noChangeArrowheads="1"/>
              </p:cNvPicPr>
              <p:nvPr/>
            </p:nvPicPr>
            <p:blipFill>
              <a:blip r:embed="rId6" cstate="print"/>
              <a:stretch>
                <a:fillRect/>
              </a:stretch>
            </p:blipFill>
            <p:spPr bwMode="auto">
              <a:xfrm>
                <a:off x="-2149651" y="914400"/>
                <a:ext cx="176243" cy="236924"/>
              </a:xfrm>
              <a:prstGeom prst="rect">
                <a:avLst/>
              </a:prstGeom>
              <a:noFill/>
              <a:ln>
                <a:noFill/>
              </a:ln>
            </p:spPr>
          </p:pic>
        </p:grpSp>
      </p:grpSp>
      <p:sp>
        <p:nvSpPr>
          <p:cNvPr id="58" name="TextBox 13"/>
          <p:cNvSpPr txBox="1">
            <a:spLocks noChangeArrowheads="1"/>
          </p:cNvSpPr>
          <p:nvPr/>
        </p:nvSpPr>
        <p:spPr bwMode="auto">
          <a:xfrm>
            <a:off x="1656307" y="1580243"/>
            <a:ext cx="660273" cy="261275"/>
          </a:xfrm>
          <a:prstGeom prst="rect">
            <a:avLst/>
          </a:prstGeom>
          <a:solidFill>
            <a:schemeClr val="bg1"/>
          </a:solidFill>
          <a:ln w="6350">
            <a:solidFill>
              <a:schemeClr val="bg2"/>
            </a:solidFill>
            <a:miter lim="800000"/>
            <a:headEnd/>
            <a:tailEnd/>
          </a:ln>
        </p:spPr>
        <p:txBody>
          <a:bodyPr wrap="square" lIns="91104" tIns="45554" rIns="91104" bIns="45554">
            <a:spAutoFit/>
          </a:bodyPr>
          <a:lstStyle/>
          <a:p>
            <a:pPr defTabSz="913591"/>
            <a:r>
              <a:rPr lang="en-US" sz="1100" dirty="0" smtClean="0">
                <a:solidFill>
                  <a:srgbClr val="525051"/>
                </a:solidFill>
                <a:latin typeface="Segoe UI Semibold" pitchFamily="34" charset="0"/>
              </a:rPr>
              <a:t>East US</a:t>
            </a:r>
            <a:endParaRPr lang="en-US" sz="1100" dirty="0">
              <a:solidFill>
                <a:srgbClr val="525051"/>
              </a:solidFill>
              <a:latin typeface="Segoe UI Semibold" pitchFamily="34" charset="0"/>
            </a:endParaRPr>
          </a:p>
        </p:txBody>
      </p:sp>
      <p:cxnSp>
        <p:nvCxnSpPr>
          <p:cNvPr id="59" name="Straight Connector 58"/>
          <p:cNvCxnSpPr>
            <a:stCxn id="57" idx="0"/>
          </p:cNvCxnSpPr>
          <p:nvPr/>
        </p:nvCxnSpPr>
        <p:spPr>
          <a:xfrm flipV="1">
            <a:off x="1769724" y="1811642"/>
            <a:ext cx="137980" cy="6968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0" name="Group 109"/>
          <p:cNvGrpSpPr/>
          <p:nvPr/>
        </p:nvGrpSpPr>
        <p:grpSpPr>
          <a:xfrm>
            <a:off x="755576" y="2498681"/>
            <a:ext cx="450539" cy="236290"/>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886"/>
              <a:endParaRPr lang="en-US" sz="1700" spc="-51"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5" cstate="print"/>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6" cstate="print"/>
              <a:stretch>
                <a:fillRect/>
              </a:stretch>
            </p:blipFill>
            <p:spPr bwMode="auto">
              <a:xfrm>
                <a:off x="-2149651" y="914400"/>
                <a:ext cx="176243" cy="236924"/>
              </a:xfrm>
              <a:prstGeom prst="rect">
                <a:avLst/>
              </a:prstGeom>
              <a:noFill/>
              <a:ln>
                <a:noFill/>
              </a:ln>
            </p:spPr>
          </p:pic>
        </p:grpSp>
      </p:grpSp>
      <p:sp>
        <p:nvSpPr>
          <p:cNvPr id="65" name="TextBox 13"/>
          <p:cNvSpPr txBox="1">
            <a:spLocks noChangeArrowheads="1"/>
          </p:cNvSpPr>
          <p:nvPr/>
        </p:nvSpPr>
        <p:spPr bwMode="auto">
          <a:xfrm>
            <a:off x="205999" y="1849324"/>
            <a:ext cx="774846" cy="261275"/>
          </a:xfrm>
          <a:prstGeom prst="rect">
            <a:avLst/>
          </a:prstGeom>
          <a:solidFill>
            <a:schemeClr val="bg1"/>
          </a:solidFill>
          <a:ln w="6350">
            <a:solidFill>
              <a:schemeClr val="bg2"/>
            </a:solidFill>
            <a:miter lim="800000"/>
            <a:headEnd/>
            <a:tailEnd/>
          </a:ln>
        </p:spPr>
        <p:txBody>
          <a:bodyPr wrap="square" lIns="91104" tIns="45554" rIns="91104" bIns="45554">
            <a:spAutoFit/>
          </a:bodyPr>
          <a:lstStyle/>
          <a:p>
            <a:pPr defTabSz="913591"/>
            <a:r>
              <a:rPr lang="en-US" sz="1100" dirty="0">
                <a:solidFill>
                  <a:srgbClr val="525051"/>
                </a:solidFill>
                <a:latin typeface="Segoe UI Semibold" pitchFamily="34" charset="0"/>
              </a:rPr>
              <a:t>West </a:t>
            </a:r>
            <a:r>
              <a:rPr lang="en-US" sz="1100" dirty="0" smtClean="0">
                <a:solidFill>
                  <a:srgbClr val="525051"/>
                </a:solidFill>
                <a:latin typeface="Segoe UI Semibold" pitchFamily="34" charset="0"/>
              </a:rPr>
              <a:t>US</a:t>
            </a:r>
            <a:endParaRPr lang="en-US" sz="1100" dirty="0">
              <a:solidFill>
                <a:srgbClr val="525051"/>
              </a:solidFill>
              <a:latin typeface="Segoe UI Semibold" pitchFamily="34" charset="0"/>
            </a:endParaRPr>
          </a:p>
        </p:txBody>
      </p:sp>
      <p:cxnSp>
        <p:nvCxnSpPr>
          <p:cNvPr id="66" name="Straight Connector 65"/>
          <p:cNvCxnSpPr>
            <a:stCxn id="65" idx="2"/>
            <a:endCxn id="61" idx="1"/>
          </p:cNvCxnSpPr>
          <p:nvPr/>
        </p:nvCxnSpPr>
        <p:spPr>
          <a:xfrm>
            <a:off x="593422" y="2110599"/>
            <a:ext cx="228134" cy="507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129123" y="2533653"/>
            <a:ext cx="506773" cy="60589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1863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93" y="2079599"/>
            <a:ext cx="14859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400893" y="2568131"/>
            <a:ext cx="2232248" cy="369332"/>
          </a:xfrm>
          <a:prstGeom prst="rect">
            <a:avLst/>
          </a:prstGeom>
          <a:noFill/>
        </p:spPr>
        <p:txBody>
          <a:bodyPr wrap="square" lIns="0" tIns="0" rIns="0" bIns="0" rtlCol="0">
            <a:spAutoFit/>
          </a:bodyPr>
          <a:lstStyle/>
          <a:p>
            <a:r>
              <a:rPr lang="ru-RU" sz="1200" dirty="0"/>
              <a:t>Система управления </a:t>
            </a:r>
            <a:r>
              <a:rPr lang="ru-RU" sz="1200" dirty="0" smtClean="0"/>
              <a:t>и </a:t>
            </a:r>
            <a:r>
              <a:rPr lang="ru-RU" sz="1200" dirty="0"/>
              <a:t>контроль внутренних </a:t>
            </a:r>
            <a:r>
              <a:rPr lang="ru-RU" sz="1200" dirty="0" smtClean="0"/>
              <a:t>процессов</a:t>
            </a:r>
            <a:endParaRPr lang="ru-RU" sz="1200" dirty="0" smtClean="0">
              <a:gradFill>
                <a:gsLst>
                  <a:gs pos="0">
                    <a:schemeClr val="tx1"/>
                  </a:gs>
                  <a:gs pos="86000">
                    <a:schemeClr val="tx1"/>
                  </a:gs>
                </a:gsLst>
                <a:lin ang="5400000" scaled="0"/>
              </a:gra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1587" y="2222167"/>
            <a:ext cx="1849060" cy="548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2801587" y="2776828"/>
            <a:ext cx="2232248" cy="184666"/>
          </a:xfrm>
          <a:prstGeom prst="rect">
            <a:avLst/>
          </a:prstGeom>
          <a:noFill/>
        </p:spPr>
        <p:txBody>
          <a:bodyPr wrap="square" lIns="0" tIns="0" rIns="0" bIns="0" rtlCol="0">
            <a:spAutoFit/>
          </a:bodyPr>
          <a:lstStyle/>
          <a:p>
            <a:r>
              <a:rPr lang="ru-RU" sz="1200" dirty="0" smtClean="0"/>
              <a:t>Мониторинг и аналитика брендов</a:t>
            </a:r>
            <a:endParaRPr lang="ru-RU" sz="1200" dirty="0" smtClean="0">
              <a:gradFill>
                <a:gsLst>
                  <a:gs pos="0">
                    <a:schemeClr val="tx1"/>
                  </a:gs>
                  <a:gs pos="86000">
                    <a:schemeClr val="tx1"/>
                  </a:gs>
                </a:gsLst>
                <a:lin ang="5400000" scaled="0"/>
              </a:gra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0271" y="2260574"/>
            <a:ext cx="1571426" cy="62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5364448" y="2884633"/>
            <a:ext cx="2232248" cy="184666"/>
          </a:xfrm>
          <a:prstGeom prst="rect">
            <a:avLst/>
          </a:prstGeom>
          <a:noFill/>
        </p:spPr>
        <p:txBody>
          <a:bodyPr wrap="square" lIns="0" tIns="0" rIns="0" bIns="0" rtlCol="0">
            <a:spAutoFit/>
          </a:bodyPr>
          <a:lstStyle/>
          <a:p>
            <a:r>
              <a:rPr lang="ru-RU" sz="1200" dirty="0" smtClean="0"/>
              <a:t>Рейтинг блогосферы</a:t>
            </a:r>
            <a:endParaRPr lang="ru-RU" sz="1200" dirty="0" smtClean="0">
              <a:gradFill>
                <a:gsLst>
                  <a:gs pos="0">
                    <a:schemeClr val="tx1"/>
                  </a:gs>
                  <a:gs pos="86000">
                    <a:schemeClr val="tx1"/>
                  </a:gs>
                </a:gsLst>
                <a:lin ang="5400000" scaled="0"/>
              </a:gradFill>
            </a:endParaRPr>
          </a:p>
        </p:txBody>
      </p:sp>
      <p:pic>
        <p:nvPicPr>
          <p:cNvPr id="48" name="Picture 3" descr="C:\Users\abokov\Documents\Azure\Partners\SaleSpring\SaleSpringColourLogo_sma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52" y="3306373"/>
            <a:ext cx="1600049" cy="53986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494364" y="3881631"/>
            <a:ext cx="2492211" cy="184666"/>
          </a:xfrm>
          <a:prstGeom prst="rect">
            <a:avLst/>
          </a:prstGeom>
          <a:noFill/>
        </p:spPr>
        <p:txBody>
          <a:bodyPr wrap="square" lIns="0" tIns="0" rIns="0" bIns="0" rtlCol="0">
            <a:spAutoFit/>
          </a:bodyPr>
          <a:lstStyle/>
          <a:p>
            <a:r>
              <a:rPr lang="ru-RU" sz="1200" dirty="0" smtClean="0"/>
              <a:t>Википедия бизнес-контактов</a:t>
            </a:r>
            <a:endParaRPr lang="ru-RU" sz="1200" dirty="0" smtClean="0">
              <a:gradFill>
                <a:gsLst>
                  <a:gs pos="0">
                    <a:schemeClr val="tx1"/>
                  </a:gs>
                  <a:gs pos="86000">
                    <a:schemeClr val="tx1"/>
                  </a:gs>
                </a:gsLst>
                <a:lin ang="5400000" scaled="0"/>
              </a:gradFill>
            </a:endParaRPr>
          </a:p>
        </p:txBody>
      </p:sp>
      <p:pic>
        <p:nvPicPr>
          <p:cNvPr id="5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8752" y="3403489"/>
            <a:ext cx="2376307" cy="55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Box 50"/>
          <p:cNvSpPr txBox="1"/>
          <p:nvPr/>
        </p:nvSpPr>
        <p:spPr>
          <a:xfrm>
            <a:off x="2801587" y="3973964"/>
            <a:ext cx="2289549" cy="369332"/>
          </a:xfrm>
          <a:prstGeom prst="rect">
            <a:avLst/>
          </a:prstGeom>
          <a:noFill/>
        </p:spPr>
        <p:txBody>
          <a:bodyPr wrap="square" lIns="0" tIns="0" rIns="0" bIns="0" rtlCol="0">
            <a:spAutoFit/>
          </a:bodyPr>
          <a:lstStyle/>
          <a:p>
            <a:r>
              <a:rPr lang="ru-RU" sz="1200" dirty="0" smtClean="0"/>
              <a:t>Обмен информацией о продуктах и технологиях</a:t>
            </a:r>
            <a:endParaRPr lang="ru-RU" sz="1200" dirty="0" smtClean="0">
              <a:gradFill>
                <a:gsLst>
                  <a:gs pos="0">
                    <a:schemeClr val="tx1"/>
                  </a:gs>
                  <a:gs pos="86000">
                    <a:schemeClr val="tx1"/>
                  </a:gs>
                </a:gsLst>
                <a:lin ang="5400000" scaled="0"/>
              </a:gradFill>
            </a:endParaRPr>
          </a:p>
        </p:txBody>
      </p:sp>
      <p:pic>
        <p:nvPicPr>
          <p:cNvPr id="13" name="Picture 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0112" y="3403489"/>
            <a:ext cx="2193092"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
          <p:cNvSpPr txBox="1">
            <a:spLocks/>
          </p:cNvSpPr>
          <p:nvPr/>
        </p:nvSpPr>
        <p:spPr>
          <a:xfrm>
            <a:off x="153762" y="1037080"/>
            <a:ext cx="8011068" cy="960129"/>
          </a:xfrm>
          <a:prstGeom prst="rect">
            <a:avLst/>
          </a:prstGeom>
        </p:spPr>
        <p:txBody>
          <a:bodyPr/>
          <a:lstStyle>
            <a:lvl1pPr algn="l" defTabSz="914400" rtl="0" eaLnBrk="1" latinLnBrk="0" hangingPunct="1">
              <a:spcBef>
                <a:spcPct val="0"/>
              </a:spcBef>
              <a:buNone/>
              <a:defRPr sz="3600" kern="1200" baseline="0">
                <a:solidFill>
                  <a:srgbClr val="00B0F0"/>
                </a:solidFill>
                <a:latin typeface="+mj-lt"/>
                <a:ea typeface="+mj-ea"/>
                <a:cs typeface="+mj-cs"/>
              </a:defRPr>
            </a:lvl1pPr>
          </a:lstStyle>
          <a:p>
            <a:r>
              <a:rPr lang="en-US" sz="2400" dirty="0" smtClean="0">
                <a:latin typeface="+mn-lt"/>
              </a:rPr>
              <a:t>Powered by Windows Azure: </a:t>
            </a:r>
            <a:r>
              <a:rPr lang="ru-RU" sz="2400" dirty="0">
                <a:latin typeface="+mn-lt"/>
              </a:rPr>
              <a:t>с</a:t>
            </a:r>
            <a:r>
              <a:rPr lang="ru-RU" sz="2400" dirty="0" smtClean="0">
                <a:latin typeface="+mn-lt"/>
              </a:rPr>
              <a:t>делано в России</a:t>
            </a:r>
            <a:endParaRPr lang="en-US" sz="2400" dirty="0">
              <a:latin typeface="+mn-lt"/>
            </a:endParaRPr>
          </a:p>
        </p:txBody>
      </p:sp>
    </p:spTree>
    <p:extLst>
      <p:ext uri="{BB962C8B-B14F-4D97-AF65-F5344CB8AC3E}">
        <p14:creationId xmlns:p14="http://schemas.microsoft.com/office/powerpoint/2010/main" val="1964563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2"/>
          <p:cNvSpPr>
            <a:spLocks noGrp="1"/>
          </p:cNvSpPr>
          <p:nvPr>
            <p:ph idx="1"/>
          </p:nvPr>
        </p:nvSpPr>
        <p:spPr>
          <a:xfrm>
            <a:off x="107504" y="1214422"/>
            <a:ext cx="8928992" cy="5166905"/>
          </a:xfrm>
        </p:spPr>
        <p:txBody>
          <a:bodyPr>
            <a:normAutofit/>
          </a:bodyPr>
          <a:lstStyle/>
          <a:p>
            <a:pPr marL="0" indent="0">
              <a:buNone/>
            </a:pPr>
            <a:r>
              <a:rPr lang="ru-RU" dirty="0" smtClean="0">
                <a:solidFill>
                  <a:srgbClr val="00B0F0"/>
                </a:solidFill>
              </a:rPr>
              <a:t>19 Июня – </a:t>
            </a:r>
            <a:r>
              <a:rPr lang="en-US" dirty="0" smtClean="0">
                <a:solidFill>
                  <a:srgbClr val="00B0F0"/>
                </a:solidFill>
              </a:rPr>
              <a:t>Windows Azure Workshop </a:t>
            </a:r>
            <a:r>
              <a:rPr lang="ru-RU" dirty="0" smtClean="0">
                <a:solidFill>
                  <a:srgbClr val="00B0F0"/>
                </a:solidFill>
              </a:rPr>
              <a:t>в Екатеринбурге</a:t>
            </a:r>
            <a:endParaRPr lang="en-US" dirty="0" smtClean="0">
              <a:solidFill>
                <a:srgbClr val="00B0F0"/>
              </a:solidFill>
            </a:endParaRPr>
          </a:p>
          <a:p>
            <a:pPr>
              <a:lnSpc>
                <a:spcPct val="150000"/>
              </a:lnSpc>
            </a:pPr>
            <a:r>
              <a:rPr lang="ru-RU" sz="2000" dirty="0" smtClean="0"/>
              <a:t>Адрес </a:t>
            </a:r>
            <a:r>
              <a:rPr lang="en-US" sz="2000" dirty="0" smtClean="0"/>
              <a:t>: </a:t>
            </a:r>
            <a:r>
              <a:rPr lang="ru-RU" sz="2000" dirty="0" smtClean="0"/>
              <a:t>Большакова 70, офис </a:t>
            </a:r>
            <a:r>
              <a:rPr lang="en-US" sz="2000" dirty="0" smtClean="0"/>
              <a:t>Microsoft</a:t>
            </a:r>
            <a:endParaRPr lang="ru-RU" sz="2000" dirty="0" smtClean="0"/>
          </a:p>
          <a:p>
            <a:pPr>
              <a:lnSpc>
                <a:spcPct val="150000"/>
              </a:lnSpc>
            </a:pPr>
            <a:r>
              <a:rPr lang="ru-RU" sz="2000" dirty="0" smtClean="0"/>
              <a:t>Начало в 13-00</a:t>
            </a:r>
          </a:p>
          <a:p>
            <a:pPr>
              <a:lnSpc>
                <a:spcPct val="150000"/>
              </a:lnSpc>
            </a:pPr>
            <a:r>
              <a:rPr lang="ru-RU" sz="2000" dirty="0" smtClean="0"/>
              <a:t>В програме – сервисы и возможности облачной плафтормы, примеры успешных внедрений облака в России, секция ответов на вопросы.</a:t>
            </a:r>
          </a:p>
          <a:p>
            <a:pPr>
              <a:lnSpc>
                <a:spcPct val="150000"/>
              </a:lnSpc>
            </a:pPr>
            <a:endParaRPr lang="ru-RU" sz="2000" dirty="0" smtClean="0"/>
          </a:p>
          <a:p>
            <a:pPr marL="0" indent="0">
              <a:lnSpc>
                <a:spcPct val="150000"/>
              </a:lnSpc>
              <a:buNone/>
            </a:pPr>
            <a:endParaRPr lang="ru-RU" sz="2000" dirty="0" smtClean="0"/>
          </a:p>
          <a:p>
            <a:pPr marL="0" indent="0">
              <a:lnSpc>
                <a:spcPct val="150000"/>
              </a:lnSpc>
              <a:buNone/>
            </a:pPr>
            <a:r>
              <a:rPr lang="ru-RU" sz="2000" dirty="0" smtClean="0"/>
              <a:t> </a:t>
            </a:r>
          </a:p>
          <a:p>
            <a:pPr>
              <a:lnSpc>
                <a:spcPct val="150000"/>
              </a:lnSpc>
            </a:pPr>
            <a:endParaRPr lang="ru-RU" sz="2000" dirty="0" smtClean="0"/>
          </a:p>
        </p:txBody>
      </p:sp>
    </p:spTree>
    <p:extLst>
      <p:ext uri="{BB962C8B-B14F-4D97-AF65-F5344CB8AC3E}">
        <p14:creationId xmlns:p14="http://schemas.microsoft.com/office/powerpoint/2010/main" val="4182242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2"/>
          <p:cNvSpPr>
            <a:spLocks noGrp="1"/>
          </p:cNvSpPr>
          <p:nvPr>
            <p:ph idx="1"/>
          </p:nvPr>
        </p:nvSpPr>
        <p:spPr>
          <a:xfrm>
            <a:off x="107504" y="1214422"/>
            <a:ext cx="8928992" cy="5166905"/>
          </a:xfrm>
        </p:spPr>
        <p:txBody>
          <a:bodyPr>
            <a:normAutofit fontScale="92500" lnSpcReduction="10000"/>
          </a:bodyPr>
          <a:lstStyle/>
          <a:p>
            <a:pPr marL="0" indent="0">
              <a:buNone/>
            </a:pPr>
            <a:r>
              <a:rPr lang="ru-RU" dirty="0" smtClean="0">
                <a:solidFill>
                  <a:srgbClr val="00B0F0"/>
                </a:solidFill>
              </a:rPr>
              <a:t>Полезные  ресурсы</a:t>
            </a:r>
            <a:endParaRPr lang="en-US" dirty="0" smtClean="0">
              <a:solidFill>
                <a:srgbClr val="00B0F0"/>
              </a:solidFill>
            </a:endParaRPr>
          </a:p>
          <a:p>
            <a:pPr>
              <a:lnSpc>
                <a:spcPct val="150000"/>
              </a:lnSpc>
            </a:pPr>
            <a:r>
              <a:rPr lang="en-US" sz="2000" dirty="0" smtClean="0"/>
              <a:t>Windows Azure Trust Center: </a:t>
            </a:r>
            <a:r>
              <a:rPr lang="en-US" sz="2000" b="1" dirty="0">
                <a:hlinkClick r:id="rId2"/>
              </a:rPr>
              <a:t>ou.gs/trust</a:t>
            </a:r>
            <a:endParaRPr lang="ru-RU" sz="2000" dirty="0" smtClean="0"/>
          </a:p>
          <a:p>
            <a:pPr>
              <a:lnSpc>
                <a:spcPct val="150000"/>
              </a:lnSpc>
            </a:pPr>
            <a:r>
              <a:rPr lang="en-US" sz="2000" dirty="0" smtClean="0"/>
              <a:t>SQL Azure Labs: </a:t>
            </a:r>
            <a:r>
              <a:rPr lang="en-US" sz="2000" b="1" dirty="0">
                <a:hlinkClick r:id="rId3"/>
              </a:rPr>
              <a:t>ou.gs/labs</a:t>
            </a:r>
            <a:endParaRPr lang="ru-RU" sz="2000" dirty="0" smtClean="0"/>
          </a:p>
          <a:p>
            <a:pPr>
              <a:lnSpc>
                <a:spcPct val="150000"/>
              </a:lnSpc>
            </a:pPr>
            <a:r>
              <a:rPr lang="ru-RU" sz="2000" dirty="0" smtClean="0"/>
              <a:t>Группа разработчиков</a:t>
            </a:r>
            <a:r>
              <a:rPr lang="en-US" sz="2000" dirty="0" smtClean="0"/>
              <a:t> Windows Azure: </a:t>
            </a:r>
            <a:r>
              <a:rPr lang="en-US" sz="2000" b="1" dirty="0">
                <a:hlinkClick r:id="rId4"/>
              </a:rPr>
              <a:t>ou.gs/user</a:t>
            </a:r>
            <a:endParaRPr lang="en-US" sz="2000" dirty="0" smtClean="0"/>
          </a:p>
          <a:p>
            <a:pPr>
              <a:lnSpc>
                <a:spcPct val="150000"/>
              </a:lnSpc>
            </a:pPr>
            <a:r>
              <a:rPr lang="ru-RU" sz="2000" dirty="0" smtClean="0"/>
              <a:t>Сообщество по безопасности</a:t>
            </a:r>
            <a:r>
              <a:rPr lang="en-US" sz="2000" dirty="0" smtClean="0"/>
              <a:t> IT Security: </a:t>
            </a:r>
            <a:r>
              <a:rPr lang="en-US" sz="2000" b="1" dirty="0">
                <a:hlinkClick r:id="rId5"/>
              </a:rPr>
              <a:t>ou.gs/</a:t>
            </a:r>
            <a:r>
              <a:rPr lang="en-US" sz="2000" b="1" dirty="0" err="1">
                <a:hlinkClick r:id="rId5"/>
              </a:rPr>
              <a:t>itsec</a:t>
            </a:r>
            <a:endParaRPr lang="ru-RU" sz="2000" dirty="0" smtClean="0"/>
          </a:p>
          <a:p>
            <a:pPr>
              <a:lnSpc>
                <a:spcPct val="150000"/>
              </a:lnSpc>
            </a:pPr>
            <a:r>
              <a:rPr lang="ru-RU" sz="2000" dirty="0"/>
              <a:t>Блог </a:t>
            </a:r>
            <a:r>
              <a:rPr lang="en-US" sz="2000" dirty="0"/>
              <a:t>Windows</a:t>
            </a:r>
            <a:r>
              <a:rPr lang="ru-RU" sz="2000" dirty="0"/>
              <a:t> </a:t>
            </a:r>
            <a:r>
              <a:rPr lang="en-US" sz="2000" dirty="0"/>
              <a:t>Azure </a:t>
            </a:r>
            <a:r>
              <a:rPr lang="ru-RU" sz="2000" dirty="0"/>
              <a:t>в </a:t>
            </a:r>
            <a:r>
              <a:rPr lang="en-US" sz="2000" dirty="0"/>
              <a:t>MSDN: </a:t>
            </a:r>
            <a:r>
              <a:rPr lang="en-US" sz="2000" b="1" dirty="0">
                <a:hlinkClick r:id="rId6"/>
              </a:rPr>
              <a:t>ou.gs/</a:t>
            </a:r>
            <a:r>
              <a:rPr lang="en-US" sz="2000" b="1" dirty="0" err="1">
                <a:hlinkClick r:id="rId6"/>
              </a:rPr>
              <a:t>msdn</a:t>
            </a:r>
            <a:r>
              <a:rPr lang="en-US" sz="2000" b="1" dirty="0"/>
              <a:t> </a:t>
            </a:r>
          </a:p>
          <a:p>
            <a:pPr>
              <a:lnSpc>
                <a:spcPct val="150000"/>
              </a:lnSpc>
            </a:pPr>
            <a:r>
              <a:rPr lang="ru-RU" sz="2000" dirty="0" smtClean="0"/>
              <a:t>Наш </a:t>
            </a:r>
            <a:r>
              <a:rPr lang="ru-RU" sz="2000" dirty="0"/>
              <a:t>твиттер </a:t>
            </a:r>
            <a:r>
              <a:rPr lang="en-US" sz="2000" dirty="0" smtClean="0"/>
              <a:t>Windows Azure: </a:t>
            </a:r>
            <a:r>
              <a:rPr lang="en-US" sz="2000" b="1" u="sng" dirty="0">
                <a:hlinkClick r:id="rId7"/>
              </a:rPr>
              <a:t>@</a:t>
            </a:r>
            <a:r>
              <a:rPr lang="en-US" sz="2000" b="1" u="sng" dirty="0" err="1">
                <a:hlinkClick r:id="rId7"/>
              </a:rPr>
              <a:t>windowsazure_ru</a:t>
            </a:r>
            <a:endParaRPr lang="en-US" sz="2000" b="1" u="sng" dirty="0"/>
          </a:p>
          <a:p>
            <a:pPr>
              <a:lnSpc>
                <a:spcPct val="150000"/>
              </a:lnSpc>
            </a:pPr>
            <a:r>
              <a:rPr lang="ru-RU" sz="2000" dirty="0"/>
              <a:t>Контактный </a:t>
            </a:r>
            <a:r>
              <a:rPr lang="en-US" sz="2000" dirty="0" smtClean="0"/>
              <a:t>email: </a:t>
            </a:r>
            <a:r>
              <a:rPr lang="en-US" sz="2000" b="1" dirty="0">
                <a:hlinkClick r:id="rId8"/>
              </a:rPr>
              <a:t>azurerus@microsoft.com</a:t>
            </a:r>
            <a:endParaRPr lang="ru-RU" sz="2000" b="1" dirty="0"/>
          </a:p>
          <a:p>
            <a:pPr>
              <a:lnSpc>
                <a:spcPct val="150000"/>
              </a:lnSpc>
            </a:pPr>
            <a:endParaRPr lang="ru-RU" sz="2000" dirty="0" smtClean="0"/>
          </a:p>
          <a:p>
            <a:pPr marL="0" indent="0">
              <a:lnSpc>
                <a:spcPct val="150000"/>
              </a:lnSpc>
              <a:buNone/>
            </a:pPr>
            <a:endParaRPr lang="ru-RU" sz="2000" dirty="0" smtClean="0"/>
          </a:p>
          <a:p>
            <a:pPr marL="0" indent="0">
              <a:lnSpc>
                <a:spcPct val="150000"/>
              </a:lnSpc>
              <a:buNone/>
            </a:pPr>
            <a:r>
              <a:rPr lang="ru-RU" sz="2000" dirty="0" smtClean="0"/>
              <a:t> </a:t>
            </a:r>
          </a:p>
          <a:p>
            <a:pPr>
              <a:lnSpc>
                <a:spcPct val="150000"/>
              </a:lnSpc>
            </a:pPr>
            <a:endParaRPr lang="ru-RU" sz="2000" dirty="0" smtClean="0"/>
          </a:p>
        </p:txBody>
      </p:sp>
    </p:spTree>
    <p:extLst>
      <p:ext uri="{BB962C8B-B14F-4D97-AF65-F5344CB8AC3E}">
        <p14:creationId xmlns:p14="http://schemas.microsoft.com/office/powerpoint/2010/main" val="3673734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052736"/>
            <a:ext cx="9144000" cy="2295128"/>
          </a:xfrm>
        </p:spPr>
        <p:txBody>
          <a:bodyPr/>
          <a:lstStyle/>
          <a:p>
            <a:pPr algn="ctr"/>
            <a:r>
              <a:rPr lang="ru-RU" sz="4000" dirty="0">
                <a:solidFill>
                  <a:schemeClr val="bg1"/>
                </a:solidFill>
                <a:latin typeface="Segoe UI Light" pitchFamily="34" charset="0"/>
              </a:rPr>
              <a:t>Спасибо</a:t>
            </a:r>
            <a:r>
              <a:rPr lang="en-US" sz="4000" dirty="0">
                <a:solidFill>
                  <a:schemeClr val="bg1"/>
                </a:solidFill>
                <a:latin typeface="Segoe UI Light" pitchFamily="34" charset="0"/>
              </a:rPr>
              <a:t> </a:t>
            </a:r>
            <a:r>
              <a:rPr lang="ru-RU" sz="4000" dirty="0">
                <a:solidFill>
                  <a:schemeClr val="bg1"/>
                </a:solidFill>
                <a:latin typeface="Segoe UI Light" pitchFamily="34" charset="0"/>
              </a:rPr>
              <a:t>за внимание</a:t>
            </a:r>
            <a:r>
              <a:rPr lang="ru-RU" sz="4000" dirty="0" smtClean="0">
                <a:solidFill>
                  <a:schemeClr val="bg1"/>
                </a:solidFill>
                <a:latin typeface="Segoe UI Light" pitchFamily="34" charset="0"/>
              </a:rPr>
              <a:t>!</a:t>
            </a:r>
            <a:r>
              <a:rPr lang="en-US" sz="4000" dirty="0" smtClean="0">
                <a:solidFill>
                  <a:schemeClr val="bg1"/>
                </a:solidFill>
                <a:latin typeface="Segoe UI Light" pitchFamily="34" charset="0"/>
              </a:rPr>
              <a:t/>
            </a:r>
            <a:br>
              <a:rPr lang="en-US" sz="4000" dirty="0" smtClean="0">
                <a:solidFill>
                  <a:schemeClr val="bg1"/>
                </a:solidFill>
                <a:latin typeface="Segoe UI Light" pitchFamily="34" charset="0"/>
              </a:rPr>
            </a:br>
            <a:r>
              <a:rPr lang="en-US" sz="4000" dirty="0" smtClean="0">
                <a:solidFill>
                  <a:schemeClr val="bg1"/>
                </a:solidFill>
                <a:latin typeface="Segoe UI Light" pitchFamily="34" charset="0"/>
              </a:rPr>
              <a:t/>
            </a:r>
            <a:br>
              <a:rPr lang="en-US" sz="4000" dirty="0" smtClean="0">
                <a:solidFill>
                  <a:schemeClr val="bg1"/>
                </a:solidFill>
                <a:latin typeface="Segoe UI Light" pitchFamily="34" charset="0"/>
              </a:rPr>
            </a:br>
            <a:r>
              <a:rPr lang="en-US" sz="4000" dirty="0" smtClean="0">
                <a:solidFill>
                  <a:schemeClr val="bg1"/>
                </a:solidFill>
                <a:latin typeface="Segoe UI Light" pitchFamily="34" charset="0"/>
              </a:rPr>
              <a:t>Thank you!</a:t>
            </a:r>
            <a:r>
              <a:rPr lang="ru-RU" sz="4000" dirty="0">
                <a:solidFill>
                  <a:schemeClr val="bg1"/>
                </a:solidFill>
                <a:latin typeface="Segoe UI Light" pitchFamily="34" charset="0"/>
              </a:rPr>
              <a:t/>
            </a:r>
            <a:br>
              <a:rPr lang="ru-RU" sz="4000" dirty="0">
                <a:solidFill>
                  <a:schemeClr val="bg1"/>
                </a:solidFill>
                <a:latin typeface="Segoe UI Light" pitchFamily="34" charset="0"/>
              </a:rPr>
            </a:br>
            <a:endParaRPr lang="ru-RU" sz="4000" dirty="0"/>
          </a:p>
        </p:txBody>
      </p:sp>
      <p:sp>
        <p:nvSpPr>
          <p:cNvPr id="3" name="Rectangle 2"/>
          <p:cNvSpPr/>
          <p:nvPr/>
        </p:nvSpPr>
        <p:spPr>
          <a:xfrm>
            <a:off x="323528" y="3645024"/>
            <a:ext cx="7632848" cy="2262158"/>
          </a:xfrm>
          <a:prstGeom prst="rect">
            <a:avLst/>
          </a:prstGeom>
        </p:spPr>
        <p:txBody>
          <a:bodyPr wrap="square">
            <a:spAutoFit/>
          </a:bodyPr>
          <a:lstStyle/>
          <a:p>
            <a:pPr>
              <a:lnSpc>
                <a:spcPct val="150000"/>
              </a:lnSpc>
            </a:pPr>
            <a:r>
              <a:rPr lang="ru-RU" dirty="0" smtClean="0">
                <a:solidFill>
                  <a:schemeClr val="bg1"/>
                </a:solidFill>
              </a:rPr>
              <a:t>Алексей </a:t>
            </a:r>
            <a:r>
              <a:rPr lang="ru-RU" dirty="0">
                <a:solidFill>
                  <a:schemeClr val="bg1"/>
                </a:solidFill>
              </a:rPr>
              <a:t>Боков, </a:t>
            </a:r>
            <a:r>
              <a:rPr lang="en-US" dirty="0" smtClean="0">
                <a:solidFill>
                  <a:schemeClr val="bg1"/>
                </a:solidFill>
              </a:rPr>
              <a:t> </a:t>
            </a:r>
            <a:r>
              <a:rPr lang="ru-RU" dirty="0" smtClean="0">
                <a:solidFill>
                  <a:schemeClr val="bg1"/>
                </a:solidFill>
              </a:rPr>
              <a:t>эксперт </a:t>
            </a:r>
            <a:r>
              <a:rPr lang="ru-RU" dirty="0">
                <a:solidFill>
                  <a:schemeClr val="bg1"/>
                </a:solidFill>
              </a:rPr>
              <a:t>по </a:t>
            </a:r>
            <a:r>
              <a:rPr lang="ru-RU" dirty="0" smtClean="0">
                <a:solidFill>
                  <a:schemeClr val="bg1"/>
                </a:solidFill>
              </a:rPr>
              <a:t>платформе </a:t>
            </a:r>
            <a:r>
              <a:rPr lang="en-US" dirty="0">
                <a:solidFill>
                  <a:schemeClr val="bg1"/>
                </a:solidFill>
              </a:rPr>
              <a:t>Windows Azure </a:t>
            </a:r>
          </a:p>
          <a:p>
            <a:pPr>
              <a:lnSpc>
                <a:spcPct val="150000"/>
              </a:lnSpc>
            </a:pPr>
            <a:r>
              <a:rPr lang="en-US" dirty="0">
                <a:solidFill>
                  <a:schemeClr val="bg1"/>
                </a:solidFill>
              </a:rPr>
              <a:t>e-mail: </a:t>
            </a:r>
            <a:r>
              <a:rPr lang="en-US" b="1" dirty="0">
                <a:solidFill>
                  <a:schemeClr val="bg1"/>
                </a:solidFill>
                <a:hlinkClick r:id="rId3"/>
              </a:rPr>
              <a:t>abokov@microsoft.com</a:t>
            </a:r>
            <a:r>
              <a:rPr lang="en-US" b="1" dirty="0">
                <a:solidFill>
                  <a:schemeClr val="bg1"/>
                </a:solidFill>
              </a:rPr>
              <a:t> </a:t>
            </a:r>
            <a:r>
              <a:rPr lang="en-US" dirty="0">
                <a:solidFill>
                  <a:schemeClr val="bg1"/>
                </a:solidFill>
              </a:rPr>
              <a:t>   </a:t>
            </a:r>
          </a:p>
          <a:p>
            <a:pPr>
              <a:lnSpc>
                <a:spcPct val="150000"/>
              </a:lnSpc>
            </a:pPr>
            <a:r>
              <a:rPr lang="en-US" dirty="0">
                <a:solidFill>
                  <a:schemeClr val="bg1"/>
                </a:solidFill>
              </a:rPr>
              <a:t>Twitter: </a:t>
            </a:r>
            <a:r>
              <a:rPr lang="en-US" b="1" u="sng" dirty="0">
                <a:solidFill>
                  <a:schemeClr val="bg1"/>
                </a:solidFill>
                <a:hlinkClick r:id="rId4"/>
              </a:rPr>
              <a:t>@</a:t>
            </a:r>
            <a:r>
              <a:rPr lang="en-US" b="1" u="sng" dirty="0" err="1">
                <a:solidFill>
                  <a:schemeClr val="bg1"/>
                </a:solidFill>
                <a:hlinkClick r:id="rId4"/>
              </a:rPr>
              <a:t>abokov</a:t>
            </a:r>
            <a:endParaRPr lang="en-US" b="1" u="sng" dirty="0">
              <a:solidFill>
                <a:schemeClr val="bg1"/>
              </a:solidFill>
            </a:endParaRPr>
          </a:p>
          <a:p>
            <a:pPr>
              <a:lnSpc>
                <a:spcPct val="150000"/>
              </a:lnSpc>
            </a:pPr>
            <a:r>
              <a:rPr lang="ru-RU" sz="4000" dirty="0">
                <a:solidFill>
                  <a:schemeClr val="bg1"/>
                </a:solidFill>
              </a:rPr>
              <a:t>Ваши вопросы</a:t>
            </a:r>
            <a:r>
              <a:rPr lang="en-US" sz="4000" dirty="0">
                <a:solidFill>
                  <a:schemeClr val="bg1"/>
                </a:solidFill>
              </a:rPr>
              <a:t>…</a:t>
            </a:r>
            <a:r>
              <a:rPr lang="ru-RU" sz="4000" dirty="0">
                <a:solidFill>
                  <a:schemeClr val="bg1"/>
                </a:solidFill>
              </a:rPr>
              <a:t> </a:t>
            </a:r>
            <a:r>
              <a:rPr lang="en-US" sz="4000" dirty="0">
                <a:solidFill>
                  <a:schemeClr val="bg1"/>
                </a:solidFill>
              </a:rPr>
              <a:t> </a:t>
            </a:r>
            <a:endParaRPr lang="ru-RU" sz="4000" dirty="0">
              <a:solidFill>
                <a:schemeClr val="bg1"/>
              </a:solidFill>
            </a:endParaRPr>
          </a:p>
        </p:txBody>
      </p:sp>
    </p:spTree>
    <p:extLst>
      <p:ext uri="{BB962C8B-B14F-4D97-AF65-F5344CB8AC3E}">
        <p14:creationId xmlns:p14="http://schemas.microsoft.com/office/powerpoint/2010/main" val="3104632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3724515" y="4077073"/>
            <a:ext cx="4533751" cy="2551156"/>
          </a:xfrm>
          <a:prstGeom prst="rect">
            <a:avLst/>
          </a:prstGeom>
          <a:noFill/>
          <a:ln w="9525">
            <a:noFill/>
            <a:miter lim="800000"/>
            <a:headEnd/>
            <a:tailEnd/>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486129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1412775"/>
            <a:ext cx="2818539" cy="2520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207" y="4077072"/>
            <a:ext cx="3401541" cy="255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3397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77" name="Group 3976"/>
          <p:cNvGrpSpPr/>
          <p:nvPr/>
        </p:nvGrpSpPr>
        <p:grpSpPr>
          <a:xfrm>
            <a:off x="107504" y="1085008"/>
            <a:ext cx="8928992" cy="805032"/>
            <a:chOff x="1135770" y="938963"/>
            <a:chExt cx="12447072" cy="966038"/>
          </a:xfrm>
        </p:grpSpPr>
        <p:sp>
          <p:nvSpPr>
            <p:cNvPr id="3978" name="Rectangle 3977"/>
            <p:cNvSpPr/>
            <p:nvPr/>
          </p:nvSpPr>
          <p:spPr bwMode="auto">
            <a:xfrm>
              <a:off x="1135770" y="938963"/>
              <a:ext cx="12447072" cy="966038"/>
            </a:xfrm>
            <a:prstGeom prst="rect">
              <a:avLst/>
            </a:prstGeom>
            <a:solidFill>
              <a:srgbClr val="00A1DA"/>
            </a:solidFill>
            <a:ln w="9525" cap="flat" cmpd="sng" algn="ctr">
              <a:noFill/>
              <a:prstDash val="solid"/>
            </a:ln>
            <a:effectLst/>
          </p:spPr>
          <p:txBody>
            <a:bodyPr lIns="261154" tIns="130578" rIns="261154" bIns="261154" rtlCol="0" anchor="b" anchorCtr="0"/>
            <a:lstStyle/>
            <a:p>
              <a:pPr algn="r" defTabSz="1218459"/>
              <a:endParaRPr lang="en-US" sz="2000" dirty="0">
                <a:solidFill>
                  <a:srgbClr val="000000">
                    <a:alpha val="99000"/>
                  </a:srgbClr>
                </a:solidFill>
                <a:ea typeface="Segoe UI" pitchFamily="34" charset="0"/>
                <a:cs typeface="Segoe UI" pitchFamily="34" charset="0"/>
              </a:endParaRPr>
            </a:p>
          </p:txBody>
        </p:sp>
        <p:pic>
          <p:nvPicPr>
            <p:cNvPr id="3979" name="Picture 4" descr="http://www.jbase.com/new/products/images/java.png"/>
            <p:cNvPicPr>
              <a:picLocks noChangeAspect="1" noChangeArrowheads="1"/>
            </p:cNvPicPr>
            <p:nvPr/>
          </p:nvPicPr>
          <p:blipFill>
            <a:blip r:embed="rId3" cstate="print">
              <a:lum bright="100000" contrast="100000"/>
            </a:blip>
            <a:srcRect/>
            <a:stretch>
              <a:fillRect/>
            </a:stretch>
          </p:blipFill>
          <p:spPr bwMode="auto">
            <a:xfrm>
              <a:off x="6006301" y="1058936"/>
              <a:ext cx="389257" cy="726092"/>
            </a:xfrm>
            <a:prstGeom prst="rect">
              <a:avLst/>
            </a:prstGeom>
            <a:noFill/>
          </p:spPr>
        </p:pic>
        <p:pic>
          <p:nvPicPr>
            <p:cNvPr id="3980" name="Picture 3979" descr="PHP.png"/>
            <p:cNvPicPr>
              <a:picLocks noChangeAspect="1"/>
            </p:cNvPicPr>
            <p:nvPr/>
          </p:nvPicPr>
          <p:blipFill>
            <a:blip r:embed="rId4" cstate="print"/>
            <a:stretch>
              <a:fillRect/>
            </a:stretch>
          </p:blipFill>
          <p:spPr>
            <a:xfrm>
              <a:off x="7551481" y="1122599"/>
              <a:ext cx="1138768" cy="598766"/>
            </a:xfrm>
            <a:prstGeom prst="rect">
              <a:avLst/>
            </a:prstGeom>
            <a:noFill/>
          </p:spPr>
        </p:pic>
        <p:pic>
          <p:nvPicPr>
            <p:cNvPr id="3981" name="Picture 2" descr="https://mediabank.partners.extranet.microsoft.com/Assets/Active/M-Q/Microsoft_.NET/Microsoft_NET_ADO_.NET/Logos+Logotypes/NET-ADO_bL.png"/>
            <p:cNvPicPr>
              <a:picLocks noChangeAspect="1" noChangeArrowheads="1"/>
            </p:cNvPicPr>
            <p:nvPr/>
          </p:nvPicPr>
          <p:blipFill>
            <a:blip r:embed="rId5" cstate="print">
              <a:lum bright="100000" contrast="100000"/>
              <a:alphaModFix/>
            </a:blip>
            <a:srcRect r="31488"/>
            <a:stretch>
              <a:fillRect/>
            </a:stretch>
          </p:blipFill>
          <p:spPr bwMode="auto">
            <a:xfrm>
              <a:off x="2714232" y="1113373"/>
              <a:ext cx="2136146" cy="617218"/>
            </a:xfrm>
            <a:prstGeom prst="rect">
              <a:avLst/>
            </a:prstGeom>
            <a:noFill/>
          </p:spPr>
        </p:pic>
        <p:pic>
          <p:nvPicPr>
            <p:cNvPr id="3982" name="Picture 3981"/>
            <p:cNvPicPr>
              <a:picLocks noChangeAspect="1"/>
            </p:cNvPicPr>
            <p:nvPr/>
          </p:nvPicPr>
          <p:blipFill>
            <a:blip r:embed="rId6" cstate="print">
              <a:biLevel thresh="25000"/>
              <a:extLst>
                <a:ext uri="{BEBA8EAE-BF5A-486C-A8C5-ECC9F3942E4B}">
                  <a14:imgProps xmlns:a14="http://schemas.microsoft.com/office/drawing/2010/main">
                    <a14:imgLayer r:embed="rId7">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46173" y="1162431"/>
              <a:ext cx="1964168" cy="519102"/>
            </a:xfrm>
            <a:prstGeom prst="rect">
              <a:avLst/>
            </a:prstGeom>
          </p:spPr>
        </p:pic>
      </p:grpSp>
      <p:grpSp>
        <p:nvGrpSpPr>
          <p:cNvPr id="3" name="Group 2"/>
          <p:cNvGrpSpPr/>
          <p:nvPr/>
        </p:nvGrpSpPr>
        <p:grpSpPr>
          <a:xfrm>
            <a:off x="107504" y="1948391"/>
            <a:ext cx="8928992" cy="725918"/>
            <a:chOff x="1146730" y="2023214"/>
            <a:chExt cx="12436116" cy="871101"/>
          </a:xfrm>
        </p:grpSpPr>
        <p:grpSp>
          <p:nvGrpSpPr>
            <p:cNvPr id="1377" name="Group 1376"/>
            <p:cNvGrpSpPr/>
            <p:nvPr/>
          </p:nvGrpSpPr>
          <p:grpSpPr>
            <a:xfrm>
              <a:off x="1146730" y="2023215"/>
              <a:ext cx="1047830" cy="871100"/>
              <a:chOff x="716707" y="1676400"/>
              <a:chExt cx="654894" cy="725917"/>
            </a:xfrm>
            <a:solidFill>
              <a:srgbClr val="00A1DA"/>
            </a:solidFill>
          </p:grpSpPr>
          <p:sp>
            <p:nvSpPr>
              <p:cNvPr id="1408" name="Rectangle 1407"/>
              <p:cNvSpPr/>
              <p:nvPr/>
            </p:nvSpPr>
            <p:spPr>
              <a:xfrm>
                <a:off x="716707" y="1676400"/>
                <a:ext cx="654894" cy="725917"/>
              </a:xfrm>
              <a:prstGeom prst="rect">
                <a:avLst/>
              </a:prstGeom>
              <a:grpFill/>
              <a:ln w="9525" cap="flat" cmpd="sng" algn="ctr">
                <a:noFill/>
                <a:prstDash val="solid"/>
              </a:ln>
              <a:effectLst/>
            </p:spPr>
            <p:txBody>
              <a:bodyPr lIns="0" tIns="91440" rIns="91440" bIns="91440" rtlCol="0" anchor="b" anchorCtr="0"/>
              <a:lstStyle/>
              <a:p>
                <a:pPr algn="r" defTabSz="1218459"/>
                <a:r>
                  <a:rPr lang="en-US" dirty="0">
                    <a:solidFill>
                      <a:srgbClr val="FFFFFF">
                        <a:alpha val="99000"/>
                      </a:srgbClr>
                    </a:solidFill>
                    <a:ea typeface="Segoe UI" pitchFamily="34" charset="0"/>
                    <a:cs typeface="Segoe UI" pitchFamily="34" charset="0"/>
                  </a:rPr>
                  <a:t>CDN</a:t>
                </a:r>
              </a:p>
            </p:txBody>
          </p:sp>
          <p:pic>
            <p:nvPicPr>
              <p:cNvPr id="1409" name="Picture 5"/>
              <p:cNvPicPr>
                <a:picLocks noChangeAspect="1" noChangeArrowheads="1"/>
              </p:cNvPicPr>
              <p:nvPr/>
            </p:nvPicPr>
            <p:blipFill>
              <a:blip r:embed="rId8"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878761" y="1752600"/>
                <a:ext cx="330785" cy="3091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78" name="Group 1377"/>
            <p:cNvGrpSpPr/>
            <p:nvPr/>
          </p:nvGrpSpPr>
          <p:grpSpPr>
            <a:xfrm>
              <a:off x="2343284" y="2023215"/>
              <a:ext cx="1341120" cy="871100"/>
              <a:chOff x="1447800" y="1676400"/>
              <a:chExt cx="838200" cy="725917"/>
            </a:xfrm>
            <a:solidFill>
              <a:srgbClr val="00A1DA"/>
            </a:solidFill>
          </p:grpSpPr>
          <p:sp>
            <p:nvSpPr>
              <p:cNvPr id="1406" name="Rectangle 1405"/>
              <p:cNvSpPr/>
              <p:nvPr/>
            </p:nvSpPr>
            <p:spPr>
              <a:xfrm>
                <a:off x="1447800" y="1676400"/>
                <a:ext cx="838200" cy="725917"/>
              </a:xfrm>
              <a:prstGeom prst="rect">
                <a:avLst/>
              </a:prstGeom>
              <a:grpFill/>
              <a:ln w="9525" cap="flat" cmpd="sng" algn="ctr">
                <a:noFill/>
                <a:prstDash val="solid"/>
              </a:ln>
              <a:effectLst/>
            </p:spPr>
            <p:txBody>
              <a:bodyPr lIns="0" tIns="91440" rIns="91440" bIns="91440" rtlCol="0" anchor="b" anchorCtr="0"/>
              <a:lstStyle/>
              <a:p>
                <a:pPr algn="r" defTabSz="1218459"/>
                <a:r>
                  <a:rPr lang="ru-RU" sz="1200" dirty="0" smtClean="0">
                    <a:solidFill>
                      <a:srgbClr val="FFFFFF">
                        <a:alpha val="99000"/>
                      </a:srgbClr>
                    </a:solidFill>
                    <a:ea typeface="Segoe UI" pitchFamily="34" charset="0"/>
                    <a:cs typeface="Segoe UI" pitchFamily="34" charset="0"/>
                  </a:rPr>
                  <a:t>	кэш данных</a:t>
                </a:r>
                <a:endParaRPr lang="en-US" sz="1200" dirty="0">
                  <a:solidFill>
                    <a:srgbClr val="FFFFFF">
                      <a:alpha val="99000"/>
                    </a:srgbClr>
                  </a:solidFill>
                  <a:ea typeface="Segoe UI" pitchFamily="34" charset="0"/>
                  <a:cs typeface="Segoe UI" pitchFamily="34" charset="0"/>
                </a:endParaRPr>
              </a:p>
            </p:txBody>
          </p:sp>
          <p:pic>
            <p:nvPicPr>
              <p:cNvPr id="1407" name="Picture 4"/>
              <p:cNvPicPr>
                <a:picLocks noChangeAspect="1" noChangeArrowheads="1"/>
              </p:cNvPicPr>
              <p:nvPr/>
            </p:nvPicPr>
            <p:blipFill>
              <a:blip r:embed="rId9"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720732" y="1703692"/>
                <a:ext cx="292336" cy="3604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81" name="Group 1380"/>
            <p:cNvGrpSpPr/>
            <p:nvPr/>
          </p:nvGrpSpPr>
          <p:grpSpPr>
            <a:xfrm>
              <a:off x="7789022" y="2027129"/>
              <a:ext cx="2039562" cy="867186"/>
              <a:chOff x="8101534" y="2027129"/>
              <a:chExt cx="2039562" cy="867186"/>
            </a:xfrm>
          </p:grpSpPr>
          <p:sp>
            <p:nvSpPr>
              <p:cNvPr id="1404" name="Rectangle 1403"/>
              <p:cNvSpPr/>
              <p:nvPr/>
            </p:nvSpPr>
            <p:spPr>
              <a:xfrm>
                <a:off x="8101534" y="2027129"/>
                <a:ext cx="2039562" cy="867186"/>
              </a:xfrm>
              <a:prstGeom prst="rect">
                <a:avLst/>
              </a:prstGeom>
              <a:solidFill>
                <a:srgbClr val="00A1DA"/>
              </a:solidFill>
              <a:ln w="9525" cap="flat" cmpd="sng" algn="ctr">
                <a:noFill/>
                <a:prstDash val="solid"/>
              </a:ln>
              <a:effectLst/>
            </p:spPr>
            <p:txBody>
              <a:bodyPr lIns="261154" tIns="65290" rIns="130578" bIns="130578" rtlCol="0" anchor="b" anchorCtr="0"/>
              <a:lstStyle/>
              <a:p>
                <a:pPr algn="r" defTabSz="1218459"/>
                <a:endParaRPr lang="ru-RU" sz="1200" b="1" dirty="0" smtClean="0">
                  <a:solidFill>
                    <a:srgbClr val="FFFFFF">
                      <a:alpha val="99000"/>
                    </a:srgbClr>
                  </a:solidFill>
                  <a:ea typeface="Segoe UI" pitchFamily="34" charset="0"/>
                  <a:cs typeface="Segoe UI" pitchFamily="34" charset="0"/>
                </a:endParaRPr>
              </a:p>
              <a:p>
                <a:pPr algn="r" defTabSz="1218459"/>
                <a:endParaRPr lang="ru-RU" sz="1200" b="1" dirty="0">
                  <a:solidFill>
                    <a:srgbClr val="FFFFFF">
                      <a:alpha val="99000"/>
                    </a:srgbClr>
                  </a:solidFill>
                  <a:ea typeface="Segoe UI" pitchFamily="34" charset="0"/>
                  <a:cs typeface="Segoe UI" pitchFamily="34" charset="0"/>
                </a:endParaRPr>
              </a:p>
              <a:p>
                <a:pPr algn="r" defTabSz="1218459"/>
                <a:r>
                  <a:rPr lang="ru-RU" sz="1400" b="1" dirty="0">
                    <a:solidFill>
                      <a:srgbClr val="FFFFFF">
                        <a:alpha val="99000"/>
                      </a:srgbClr>
                    </a:solidFill>
                    <a:ea typeface="Segoe UI" pitchFamily="34" charset="0"/>
                    <a:cs typeface="Segoe UI" pitchFamily="34" charset="0"/>
                  </a:rPr>
                  <a:t>С</a:t>
                </a:r>
                <a:r>
                  <a:rPr lang="ru-RU" sz="1400" b="1" dirty="0" smtClean="0">
                    <a:solidFill>
                      <a:srgbClr val="FFFFFF">
                        <a:alpha val="99000"/>
                      </a:srgbClr>
                    </a:solidFill>
                    <a:ea typeface="Segoe UI" pitchFamily="34" charset="0"/>
                    <a:cs typeface="Segoe UI" pitchFamily="34" charset="0"/>
                  </a:rPr>
                  <a:t>ервисы авторизации</a:t>
                </a:r>
                <a:endParaRPr lang="en-US" sz="1400" b="1" dirty="0">
                  <a:solidFill>
                    <a:srgbClr val="FFFFFF">
                      <a:alpha val="99000"/>
                    </a:srgbClr>
                  </a:solidFill>
                  <a:ea typeface="Segoe UI" pitchFamily="34" charset="0"/>
                  <a:cs typeface="Segoe UI" pitchFamily="34" charset="0"/>
                </a:endParaRPr>
              </a:p>
            </p:txBody>
          </p:sp>
          <p:sp>
            <p:nvSpPr>
              <p:cNvPr id="1405" name="Freeform 164"/>
              <p:cNvSpPr>
                <a:spLocks noEditPoints="1"/>
              </p:cNvSpPr>
              <p:nvPr/>
            </p:nvSpPr>
            <p:spPr bwMode="black">
              <a:xfrm>
                <a:off x="8130062" y="2034342"/>
                <a:ext cx="451377"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382" name="Group 1381"/>
            <p:cNvGrpSpPr/>
            <p:nvPr/>
          </p:nvGrpSpPr>
          <p:grpSpPr>
            <a:xfrm>
              <a:off x="5448586" y="2023215"/>
              <a:ext cx="2191712" cy="871100"/>
              <a:chOff x="5755910" y="2023215"/>
              <a:chExt cx="2191712" cy="871100"/>
            </a:xfrm>
          </p:grpSpPr>
          <p:sp>
            <p:nvSpPr>
              <p:cNvPr id="1402" name="Rectangle 1401"/>
              <p:cNvSpPr/>
              <p:nvPr/>
            </p:nvSpPr>
            <p:spPr>
              <a:xfrm>
                <a:off x="5755910" y="2023215"/>
                <a:ext cx="2191712" cy="871100"/>
              </a:xfrm>
              <a:prstGeom prst="rect">
                <a:avLst/>
              </a:prstGeom>
              <a:solidFill>
                <a:srgbClr val="00A1DA"/>
              </a:solidFill>
              <a:ln w="9525" cap="flat" cmpd="sng" algn="ctr">
                <a:noFill/>
                <a:prstDash val="solid"/>
              </a:ln>
              <a:effectLst/>
            </p:spPr>
            <p:txBody>
              <a:bodyPr lIns="0" tIns="130578" rIns="130578" bIns="130578" rtlCol="0" anchor="b" anchorCtr="0"/>
              <a:lstStyle/>
              <a:p>
                <a:pPr algn="r" defTabSz="1218459"/>
                <a:r>
                  <a:rPr lang="ru-RU" sz="1600" dirty="0" smtClean="0">
                    <a:solidFill>
                      <a:srgbClr val="FFFFFF">
                        <a:alpha val="99000"/>
                      </a:srgbClr>
                    </a:solidFill>
                    <a:ea typeface="Segoe UI" pitchFamily="34" charset="0"/>
                    <a:cs typeface="Segoe UI" pitchFamily="34" charset="0"/>
                  </a:rPr>
                  <a:t>бизнес</a:t>
                </a:r>
                <a:r>
                  <a:rPr lang="en-US" sz="1600" dirty="0">
                    <a:solidFill>
                      <a:srgbClr val="FFFFFF">
                        <a:alpha val="99000"/>
                      </a:srgbClr>
                    </a:solidFill>
                    <a:ea typeface="Segoe UI" pitchFamily="34" charset="0"/>
                    <a:cs typeface="Segoe UI" pitchFamily="34" charset="0"/>
                  </a:rPr>
                  <a:t/>
                </a:r>
                <a:br>
                  <a:rPr lang="en-US" sz="1600" dirty="0">
                    <a:solidFill>
                      <a:srgbClr val="FFFFFF">
                        <a:alpha val="99000"/>
                      </a:srgbClr>
                    </a:solidFill>
                    <a:ea typeface="Segoe UI" pitchFamily="34" charset="0"/>
                    <a:cs typeface="Segoe UI" pitchFamily="34" charset="0"/>
                  </a:rPr>
                </a:br>
                <a:r>
                  <a:rPr lang="ru-RU" sz="1600" dirty="0" smtClean="0">
                    <a:solidFill>
                      <a:srgbClr val="FFFFFF">
                        <a:alpha val="99000"/>
                      </a:srgbClr>
                    </a:solidFill>
                    <a:ea typeface="Segoe UI" pitchFamily="34" charset="0"/>
                    <a:cs typeface="Segoe UI" pitchFamily="34" charset="0"/>
                  </a:rPr>
                  <a:t> аналитика</a:t>
                </a:r>
                <a:endParaRPr lang="en-US" sz="1600" dirty="0">
                  <a:solidFill>
                    <a:srgbClr val="FFFFFF">
                      <a:alpha val="99000"/>
                    </a:srgbClr>
                  </a:solidFill>
                  <a:ea typeface="Segoe UI" pitchFamily="34" charset="0"/>
                  <a:cs typeface="Segoe UI" pitchFamily="34" charset="0"/>
                </a:endParaRPr>
              </a:p>
            </p:txBody>
          </p:sp>
          <p:sp>
            <p:nvSpPr>
              <p:cNvPr id="1403" name="Freeform 21"/>
              <p:cNvSpPr>
                <a:spLocks noEditPoints="1"/>
              </p:cNvSpPr>
              <p:nvPr/>
            </p:nvSpPr>
            <p:spPr bwMode="black">
              <a:xfrm>
                <a:off x="5894004" y="2167321"/>
                <a:ext cx="548781"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389" name="Group 1388"/>
            <p:cNvGrpSpPr/>
            <p:nvPr/>
          </p:nvGrpSpPr>
          <p:grpSpPr>
            <a:xfrm>
              <a:off x="12284832" y="2023215"/>
              <a:ext cx="1298014" cy="871100"/>
              <a:chOff x="12284832" y="2023215"/>
              <a:chExt cx="1298014" cy="871100"/>
            </a:xfrm>
          </p:grpSpPr>
          <p:sp>
            <p:nvSpPr>
              <p:cNvPr id="1400" name="Rectangle 1399"/>
              <p:cNvSpPr/>
              <p:nvPr/>
            </p:nvSpPr>
            <p:spPr>
              <a:xfrm>
                <a:off x="12284832" y="2023215"/>
                <a:ext cx="1298014" cy="871100"/>
              </a:xfrm>
              <a:prstGeom prst="rect">
                <a:avLst/>
              </a:prstGeom>
              <a:solidFill>
                <a:srgbClr val="00A1DA"/>
              </a:solidFill>
              <a:ln w="9525" cap="flat" cmpd="sng" algn="ctr">
                <a:noFill/>
                <a:prstDash val="solid"/>
              </a:ln>
              <a:effectLst/>
            </p:spPr>
            <p:txBody>
              <a:bodyPr wrap="none" lIns="0" tIns="0" rIns="0" bIns="130578" rtlCol="0" anchor="b" anchorCtr="0"/>
              <a:lstStyle/>
              <a:p>
                <a:pPr algn="ctr" defTabSz="1218459"/>
                <a:r>
                  <a:rPr lang="en-US" sz="1400" spc="-28" dirty="0" smtClean="0">
                    <a:solidFill>
                      <a:srgbClr val="FFFFFF">
                        <a:alpha val="99000"/>
                      </a:srgbClr>
                    </a:solidFill>
                    <a:ea typeface="Segoe UI" pitchFamily="34" charset="0"/>
                    <a:cs typeface="Segoe UI" pitchFamily="34" charset="0"/>
                  </a:rPr>
                  <a:t>E-commerce</a:t>
                </a:r>
                <a:endParaRPr lang="en-US" sz="1400" spc="-28" dirty="0">
                  <a:solidFill>
                    <a:srgbClr val="FFFFFF">
                      <a:alpha val="99000"/>
                    </a:srgbClr>
                  </a:solidFill>
                  <a:ea typeface="Segoe UI" pitchFamily="34" charset="0"/>
                  <a:cs typeface="Segoe UI" pitchFamily="34" charset="0"/>
                </a:endParaRPr>
              </a:p>
            </p:txBody>
          </p:sp>
          <p:sp>
            <p:nvSpPr>
              <p:cNvPr id="1401" name="Freeform 159"/>
              <p:cNvSpPr>
                <a:spLocks noEditPoints="1"/>
              </p:cNvSpPr>
              <p:nvPr/>
            </p:nvSpPr>
            <p:spPr bwMode="black">
              <a:xfrm>
                <a:off x="12854106" y="2077749"/>
                <a:ext cx="284346" cy="427719"/>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390" name="Group 1389"/>
            <p:cNvGrpSpPr/>
            <p:nvPr/>
          </p:nvGrpSpPr>
          <p:grpSpPr>
            <a:xfrm>
              <a:off x="9977308" y="2023215"/>
              <a:ext cx="1436139" cy="871100"/>
              <a:chOff x="10295008" y="2023215"/>
              <a:chExt cx="1436139" cy="871100"/>
            </a:xfrm>
          </p:grpSpPr>
          <p:sp>
            <p:nvSpPr>
              <p:cNvPr id="1398" name="Rectangle 1397"/>
              <p:cNvSpPr/>
              <p:nvPr/>
            </p:nvSpPr>
            <p:spPr>
              <a:xfrm>
                <a:off x="10295008" y="2023215"/>
                <a:ext cx="1436139" cy="871100"/>
              </a:xfrm>
              <a:prstGeom prst="rect">
                <a:avLst/>
              </a:prstGeom>
              <a:solidFill>
                <a:srgbClr val="00A1DA"/>
              </a:solidFill>
              <a:ln w="9525" cap="flat" cmpd="sng" algn="ctr">
                <a:noFill/>
                <a:prstDash val="solid"/>
              </a:ln>
              <a:effectLst/>
            </p:spPr>
            <p:txBody>
              <a:bodyPr lIns="130578" tIns="0" rIns="130578" bIns="130578" rtlCol="0" anchor="b" anchorCtr="0"/>
              <a:lstStyle/>
              <a:p>
                <a:pPr algn="ctr" defTabSz="1218459"/>
                <a:r>
                  <a:rPr lang="ru-RU" dirty="0" smtClean="0">
                    <a:solidFill>
                      <a:srgbClr val="FFFFFF">
                        <a:alpha val="99000"/>
                      </a:srgbClr>
                    </a:solidFill>
                    <a:ea typeface="Segoe UI" pitchFamily="34" charset="0"/>
                    <a:cs typeface="Segoe UI" pitchFamily="34" charset="0"/>
                  </a:rPr>
                  <a:t>Медиа</a:t>
                </a:r>
                <a:endParaRPr lang="en-US" dirty="0">
                  <a:solidFill>
                    <a:srgbClr val="FFFFFF">
                      <a:alpha val="99000"/>
                    </a:srgbClr>
                  </a:solidFill>
                  <a:ea typeface="Segoe UI" pitchFamily="34" charset="0"/>
                  <a:cs typeface="Segoe UI" pitchFamily="34" charset="0"/>
                </a:endParaRPr>
              </a:p>
            </p:txBody>
          </p:sp>
          <p:sp>
            <p:nvSpPr>
              <p:cNvPr id="1399" name="Freeform 7"/>
              <p:cNvSpPr>
                <a:spLocks noEditPoints="1"/>
              </p:cNvSpPr>
              <p:nvPr/>
            </p:nvSpPr>
            <p:spPr bwMode="black">
              <a:xfrm>
                <a:off x="10860907" y="2114655"/>
                <a:ext cx="304339" cy="326985"/>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18518"/>
                <a:endParaRPr lang="en-US" spc="-85" dirty="0">
                  <a:solidFill>
                    <a:srgbClr val="FFFFFF">
                      <a:lumMod val="50000"/>
                    </a:srgbClr>
                  </a:solidFill>
                  <a:latin typeface="Segoe Light" pitchFamily="34" charset="0"/>
                </a:endParaRPr>
              </a:p>
            </p:txBody>
          </p:sp>
        </p:grpSp>
        <p:grpSp>
          <p:nvGrpSpPr>
            <p:cNvPr id="1394" name="Group 1393"/>
            <p:cNvGrpSpPr/>
            <p:nvPr/>
          </p:nvGrpSpPr>
          <p:grpSpPr>
            <a:xfrm>
              <a:off x="3833128" y="2023215"/>
              <a:ext cx="1466734" cy="871100"/>
              <a:chOff x="2667000" y="1676400"/>
              <a:chExt cx="916709" cy="725917"/>
            </a:xfrm>
            <a:solidFill>
              <a:srgbClr val="00A1DA"/>
            </a:solidFill>
          </p:grpSpPr>
          <p:sp>
            <p:nvSpPr>
              <p:cNvPr id="1396" name="Rectangle 1395"/>
              <p:cNvSpPr/>
              <p:nvPr/>
            </p:nvSpPr>
            <p:spPr>
              <a:xfrm>
                <a:off x="2667000" y="1676400"/>
                <a:ext cx="916709" cy="725917"/>
              </a:xfrm>
              <a:prstGeom prst="rect">
                <a:avLst/>
              </a:prstGeom>
              <a:grpFill/>
              <a:ln w="9525" cap="flat" cmpd="sng" algn="ctr">
                <a:noFill/>
                <a:prstDash val="solid"/>
              </a:ln>
              <a:effectLst/>
            </p:spPr>
            <p:txBody>
              <a:bodyPr lIns="0" tIns="91440" rIns="91440" bIns="91440" rtlCol="0" anchor="b" anchorCtr="0"/>
              <a:lstStyle/>
              <a:p>
                <a:pPr algn="r" defTabSz="1218459"/>
                <a:r>
                  <a:rPr lang="ru-RU" sz="1400" dirty="0" smtClean="0">
                    <a:solidFill>
                      <a:srgbClr val="FFFFFF">
                        <a:alpha val="99000"/>
                      </a:srgbClr>
                    </a:solidFill>
                    <a:ea typeface="Segoe UI" pitchFamily="34" charset="0"/>
                    <a:cs typeface="Segoe UI" pitchFamily="34" charset="0"/>
                  </a:rPr>
                  <a:t>интеграция</a:t>
                </a:r>
                <a:endParaRPr lang="en-US" sz="1400" dirty="0">
                  <a:solidFill>
                    <a:srgbClr val="FFFFFF">
                      <a:alpha val="99000"/>
                    </a:srgbClr>
                  </a:solidFill>
                  <a:ea typeface="Segoe UI" pitchFamily="34" charset="0"/>
                  <a:cs typeface="Segoe UI" pitchFamily="34" charset="0"/>
                </a:endParaRPr>
              </a:p>
            </p:txBody>
          </p:sp>
          <p:pic>
            <p:nvPicPr>
              <p:cNvPr id="139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3009425" y="1752600"/>
                <a:ext cx="231859" cy="3091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11562171" y="2023214"/>
              <a:ext cx="573934" cy="871100"/>
              <a:chOff x="11710897" y="2023214"/>
              <a:chExt cx="573934" cy="871100"/>
            </a:xfrm>
          </p:grpSpPr>
          <p:sp>
            <p:nvSpPr>
              <p:cNvPr id="1392" name="Rectangle 1391"/>
              <p:cNvSpPr/>
              <p:nvPr/>
            </p:nvSpPr>
            <p:spPr>
              <a:xfrm>
                <a:off x="11710897" y="2023214"/>
                <a:ext cx="573934" cy="871100"/>
              </a:xfrm>
              <a:prstGeom prst="rect">
                <a:avLst/>
              </a:prstGeom>
              <a:solidFill>
                <a:srgbClr val="00A1DA"/>
              </a:solidFill>
              <a:ln w="9525" cap="flat" cmpd="sng" algn="ctr">
                <a:noFill/>
                <a:prstDash val="solid"/>
              </a:ln>
              <a:effectLst/>
            </p:spPr>
            <p:txBody>
              <a:bodyPr wrap="none" lIns="130578" tIns="0" rIns="130578" bIns="130578" rtlCol="0" anchor="b" anchorCtr="0"/>
              <a:lstStyle/>
              <a:p>
                <a:pPr algn="ctr" defTabSz="1218459"/>
                <a:r>
                  <a:rPr lang="en-US" sz="1400" dirty="0" smtClean="0">
                    <a:solidFill>
                      <a:srgbClr val="FFFFFF">
                        <a:alpha val="99000"/>
                      </a:srgbClr>
                    </a:solidFill>
                    <a:ea typeface="Segoe UI" pitchFamily="34" charset="0"/>
                    <a:cs typeface="Segoe UI" pitchFamily="34" charset="0"/>
                  </a:rPr>
                  <a:t>HPC</a:t>
                </a:r>
                <a:endParaRPr lang="en-US" sz="1400" dirty="0">
                  <a:solidFill>
                    <a:srgbClr val="FFFFFF">
                      <a:alpha val="99000"/>
                    </a:srgbClr>
                  </a:solidFill>
                  <a:ea typeface="Segoe UI" pitchFamily="34" charset="0"/>
                  <a:cs typeface="Segoe UI" pitchFamily="34" charset="0"/>
                </a:endParaRPr>
              </a:p>
            </p:txBody>
          </p:sp>
          <p:pic>
            <p:nvPicPr>
              <p:cNvPr id="1393" name="Picture 4" descr="[mapreduce-process.png]"/>
              <p:cNvPicPr>
                <a:picLocks noChangeArrowheads="1"/>
              </p:cNvPicPr>
              <p:nvPr/>
            </p:nvPicPr>
            <p:blipFill>
              <a:blip r:embed="rId11"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868317" y="2199013"/>
                <a:ext cx="259094" cy="2022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p:cNvGrpSpPr/>
          <p:nvPr/>
        </p:nvGrpSpPr>
        <p:grpSpPr>
          <a:xfrm>
            <a:off x="107504" y="2821673"/>
            <a:ext cx="8928992" cy="1335140"/>
            <a:chOff x="1147002" y="3012529"/>
            <a:chExt cx="12435840" cy="1799753"/>
          </a:xfrm>
        </p:grpSpPr>
        <p:sp>
          <p:nvSpPr>
            <p:cNvPr id="1395" name="Rectangle 1394"/>
            <p:cNvSpPr/>
            <p:nvPr/>
          </p:nvSpPr>
          <p:spPr>
            <a:xfrm>
              <a:off x="1147002" y="3012529"/>
              <a:ext cx="12435840" cy="179975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30578" tIns="65290" rIns="130578" bIns="65290" rtlCol="0" anchor="ctr"/>
            <a:lstStyle/>
            <a:p>
              <a:pPr algn="ctr"/>
              <a:endParaRPr lang="en-US">
                <a:solidFill>
                  <a:srgbClr val="FFFFFF"/>
                </a:solidFill>
                <a:ea typeface="Segoe UI" pitchFamily="34" charset="0"/>
                <a:cs typeface="Segoe UI" pitchFamily="34" charset="0"/>
              </a:endParaRPr>
            </a:p>
          </p:txBody>
        </p:sp>
        <p:sp>
          <p:nvSpPr>
            <p:cNvPr id="1410" name="Rectangle 1409"/>
            <p:cNvSpPr/>
            <p:nvPr/>
          </p:nvSpPr>
          <p:spPr>
            <a:xfrm>
              <a:off x="1308377" y="3210114"/>
              <a:ext cx="4140385" cy="1443910"/>
            </a:xfrm>
            <a:prstGeom prst="rect">
              <a:avLst/>
            </a:prstGeom>
            <a:solidFill>
              <a:srgbClr val="00B0F0"/>
            </a:solidFill>
            <a:ln w="9525" cap="flat" cmpd="sng" algn="ctr">
              <a:solidFill>
                <a:schemeClr val="tx1"/>
              </a:solidFill>
              <a:prstDash val="sysDash"/>
            </a:ln>
            <a:effectLst/>
          </p:spPr>
          <p:txBody>
            <a:bodyPr lIns="261154" tIns="91440" rIns="130578" bIns="91440" rtlCol="0" anchor="b" anchorCtr="0"/>
            <a:lstStyle/>
            <a:p>
              <a:pPr algn="r" defTabSz="1218459"/>
              <a:r>
                <a:rPr lang="ru-RU" dirty="0" smtClean="0">
                  <a:solidFill>
                    <a:srgbClr val="FFFFFF">
                      <a:alpha val="99000"/>
                    </a:srgbClr>
                  </a:solidFill>
                  <a:ea typeface="Segoe UI" pitchFamily="34" charset="0"/>
                  <a:cs typeface="Segoe UI" pitchFamily="34" charset="0"/>
                </a:rPr>
                <a:t>Вычислительные ресурсы</a:t>
              </a:r>
              <a:endParaRPr lang="en-US" dirty="0">
                <a:solidFill>
                  <a:srgbClr val="FFFFFF">
                    <a:alpha val="99000"/>
                  </a:srgbClr>
                </a:solidFill>
                <a:ea typeface="Segoe UI" pitchFamily="34" charset="0"/>
                <a:cs typeface="Segoe UI" pitchFamily="34" charset="0"/>
              </a:endParaRPr>
            </a:p>
          </p:txBody>
        </p:sp>
        <p:sp>
          <p:nvSpPr>
            <p:cNvPr id="1411" name="Rectangle 1410"/>
            <p:cNvSpPr/>
            <p:nvPr/>
          </p:nvSpPr>
          <p:spPr>
            <a:xfrm>
              <a:off x="5592899" y="3210114"/>
              <a:ext cx="4106004" cy="1443910"/>
            </a:xfrm>
            <a:prstGeom prst="rect">
              <a:avLst/>
            </a:prstGeom>
            <a:solidFill>
              <a:srgbClr val="00B0F0"/>
            </a:solidFill>
            <a:ln w="9525" cap="flat" cmpd="sng" algn="ctr">
              <a:solidFill>
                <a:schemeClr val="tx1"/>
              </a:solidFill>
              <a:prstDash val="sysDash"/>
            </a:ln>
            <a:effectLst/>
          </p:spPr>
          <p:txBody>
            <a:bodyPr lIns="261154" tIns="91440" rIns="130578" bIns="91440" rtlCol="0" anchor="b" anchorCtr="0"/>
            <a:lstStyle/>
            <a:p>
              <a:pPr algn="r" defTabSz="1218459"/>
              <a:r>
                <a:rPr lang="ru-RU" dirty="0" smtClean="0">
                  <a:solidFill>
                    <a:srgbClr val="FFFFFF">
                      <a:alpha val="99000"/>
                    </a:srgbClr>
                  </a:solidFill>
                  <a:ea typeface="Segoe UI" pitchFamily="34" charset="0"/>
                  <a:cs typeface="Segoe UI" pitchFamily="34" charset="0"/>
                </a:rPr>
                <a:t>Данные</a:t>
              </a:r>
              <a:endParaRPr lang="en-US" dirty="0">
                <a:solidFill>
                  <a:srgbClr val="FFFFFF">
                    <a:alpha val="99000"/>
                  </a:srgbClr>
                </a:solidFill>
                <a:ea typeface="Segoe UI" pitchFamily="34" charset="0"/>
                <a:cs typeface="Segoe UI" pitchFamily="34" charset="0"/>
              </a:endParaRPr>
            </a:p>
          </p:txBody>
        </p:sp>
        <p:sp>
          <p:nvSpPr>
            <p:cNvPr id="1412" name="Rectangle 1411"/>
            <p:cNvSpPr/>
            <p:nvPr/>
          </p:nvSpPr>
          <p:spPr>
            <a:xfrm>
              <a:off x="9806169" y="3210115"/>
              <a:ext cx="3612882" cy="1443910"/>
            </a:xfrm>
            <a:prstGeom prst="rect">
              <a:avLst/>
            </a:prstGeom>
            <a:solidFill>
              <a:srgbClr val="00B0F0"/>
            </a:solidFill>
            <a:ln w="9525" cap="flat" cmpd="sng" algn="ctr">
              <a:solidFill>
                <a:schemeClr val="tx1"/>
              </a:solidFill>
              <a:prstDash val="sysDash"/>
            </a:ln>
            <a:effectLst/>
          </p:spPr>
          <p:txBody>
            <a:bodyPr lIns="261154" tIns="91440" rIns="130578" bIns="91440" rtlCol="0" anchor="b" anchorCtr="0"/>
            <a:lstStyle/>
            <a:p>
              <a:pPr algn="r" defTabSz="1218459"/>
              <a:r>
                <a:rPr lang="ru-RU" dirty="0" smtClean="0">
                  <a:solidFill>
                    <a:srgbClr val="FFFFFF">
                      <a:alpha val="99000"/>
                    </a:srgbClr>
                  </a:solidFill>
                  <a:ea typeface="Segoe UI" pitchFamily="34" charset="0"/>
                  <a:cs typeface="Segoe UI" pitchFamily="34" charset="0"/>
                </a:rPr>
                <a:t>Сеть</a:t>
              </a:r>
              <a:endParaRPr lang="en-US" dirty="0">
                <a:solidFill>
                  <a:srgbClr val="FFFFFF">
                    <a:alpha val="99000"/>
                  </a:srgbClr>
                </a:solidFill>
                <a:ea typeface="Segoe UI" pitchFamily="34" charset="0"/>
                <a:cs typeface="Segoe UI" pitchFamily="34" charset="0"/>
              </a:endParaRPr>
            </a:p>
          </p:txBody>
        </p:sp>
        <p:grpSp>
          <p:nvGrpSpPr>
            <p:cNvPr id="13" name="Group 12"/>
            <p:cNvGrpSpPr/>
            <p:nvPr/>
          </p:nvGrpSpPr>
          <p:grpSpPr>
            <a:xfrm>
              <a:off x="5830833" y="3383251"/>
              <a:ext cx="1007566" cy="852953"/>
              <a:chOff x="5830833" y="3383251"/>
              <a:chExt cx="1007566" cy="852953"/>
            </a:xfrm>
          </p:grpSpPr>
          <p:sp>
            <p:nvSpPr>
              <p:cNvPr id="1414" name="Rectangle 1413"/>
              <p:cNvSpPr/>
              <p:nvPr/>
            </p:nvSpPr>
            <p:spPr>
              <a:xfrm>
                <a:off x="5830833" y="3383251"/>
                <a:ext cx="1007566" cy="852953"/>
              </a:xfrm>
              <a:prstGeom prst="rect">
                <a:avLst/>
              </a:prstGeom>
              <a:solidFill>
                <a:srgbClr val="00A1DA"/>
              </a:solidFill>
              <a:ln w="9525" cap="flat" cmpd="sng" algn="ctr">
                <a:noFill/>
                <a:prstDash val="solid"/>
              </a:ln>
              <a:effectLst/>
            </p:spPr>
            <p:txBody>
              <a:bodyPr lIns="0" tIns="0" rIns="0" bIns="0" rtlCol="0" anchor="b" anchorCtr="0"/>
              <a:lstStyle/>
              <a:p>
                <a:pPr algn="ctr" defTabSz="1218459"/>
                <a:r>
                  <a:rPr lang="en-US" sz="900" dirty="0">
                    <a:solidFill>
                      <a:srgbClr val="FFFFFF">
                        <a:alpha val="99000"/>
                      </a:srgbClr>
                    </a:solidFill>
                    <a:ea typeface="Segoe UI" pitchFamily="34" charset="0"/>
                    <a:cs typeface="Segoe UI" pitchFamily="34" charset="0"/>
                  </a:rPr>
                  <a:t>SQL </a:t>
                </a:r>
                <a:br>
                  <a:rPr lang="en-US" sz="900" dirty="0">
                    <a:solidFill>
                      <a:srgbClr val="FFFFFF">
                        <a:alpha val="99000"/>
                      </a:srgbClr>
                    </a:solidFill>
                    <a:ea typeface="Segoe UI" pitchFamily="34" charset="0"/>
                    <a:cs typeface="Segoe UI" pitchFamily="34" charset="0"/>
                  </a:rPr>
                </a:br>
                <a:r>
                  <a:rPr lang="ru-RU" sz="900" dirty="0" smtClean="0">
                    <a:solidFill>
                      <a:srgbClr val="FFFFFF">
                        <a:alpha val="99000"/>
                      </a:srgbClr>
                    </a:solidFill>
                    <a:ea typeface="Segoe UI" pitchFamily="34" charset="0"/>
                    <a:cs typeface="Segoe UI" pitchFamily="34" charset="0"/>
                  </a:rPr>
                  <a:t>базы данных</a:t>
                </a:r>
                <a:endParaRPr lang="en-US" sz="900" dirty="0">
                  <a:solidFill>
                    <a:srgbClr val="FFFFFF">
                      <a:alpha val="99000"/>
                    </a:srgbClr>
                  </a:solidFill>
                  <a:ea typeface="Segoe UI" pitchFamily="34" charset="0"/>
                  <a:cs typeface="Segoe UI" pitchFamily="34" charset="0"/>
                </a:endParaRPr>
              </a:p>
            </p:txBody>
          </p:sp>
          <p:pic>
            <p:nvPicPr>
              <p:cNvPr id="1415" name="Picture 2"/>
              <p:cNvPicPr>
                <a:picLocks noChangeAspect="1" noChangeArrowheads="1"/>
              </p:cNvPicPr>
              <p:nvPr/>
            </p:nvPicPr>
            <p:blipFill>
              <a:blip r:embed="rId12"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6135622" y="3459263"/>
                <a:ext cx="367926" cy="33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7080435" y="3383281"/>
              <a:ext cx="1007566" cy="852953"/>
              <a:chOff x="7080435" y="3383281"/>
              <a:chExt cx="1007566" cy="852953"/>
            </a:xfrm>
          </p:grpSpPr>
          <p:sp>
            <p:nvSpPr>
              <p:cNvPr id="1422" name="Rectangle 1421"/>
              <p:cNvSpPr/>
              <p:nvPr/>
            </p:nvSpPr>
            <p:spPr>
              <a:xfrm>
                <a:off x="7080435" y="3383281"/>
                <a:ext cx="1007566" cy="852953"/>
              </a:xfrm>
              <a:prstGeom prst="rect">
                <a:avLst/>
              </a:prstGeom>
              <a:solidFill>
                <a:srgbClr val="00A1DA"/>
              </a:solidFill>
              <a:ln w="9525" cap="flat" cmpd="sng" algn="ctr">
                <a:noFill/>
                <a:prstDash val="solid"/>
              </a:ln>
              <a:effectLst/>
            </p:spPr>
            <p:txBody>
              <a:bodyPr lIns="0" tIns="0" rIns="0" bIns="0" rtlCol="0" anchor="b" anchorCtr="0"/>
              <a:lstStyle/>
              <a:p>
                <a:pPr algn="ctr" defTabSz="1218459"/>
                <a:r>
                  <a:rPr lang="en-US" sz="900" dirty="0" err="1" smtClean="0">
                    <a:solidFill>
                      <a:srgbClr val="FFFFFF">
                        <a:alpha val="99000"/>
                      </a:srgbClr>
                    </a:solidFill>
                    <a:ea typeface="Segoe UI" pitchFamily="34" charset="0"/>
                    <a:cs typeface="Segoe UI" pitchFamily="34" charset="0"/>
                  </a:rPr>
                  <a:t>noSQL</a:t>
                </a:r>
                <a:r>
                  <a:rPr lang="ru-RU" sz="900" dirty="0" smtClean="0">
                    <a:solidFill>
                      <a:srgbClr val="FFFFFF">
                        <a:alpha val="99000"/>
                      </a:srgbClr>
                    </a:solidFill>
                    <a:ea typeface="Segoe UI" pitchFamily="34" charset="0"/>
                    <a:cs typeface="Segoe UI" pitchFamily="34" charset="0"/>
                  </a:rPr>
                  <a:t> решения</a:t>
                </a:r>
                <a:r>
                  <a:rPr lang="en-US" sz="900" dirty="0" smtClean="0">
                    <a:solidFill>
                      <a:srgbClr val="FFFFFF">
                        <a:alpha val="99000"/>
                      </a:srgbClr>
                    </a:solidFill>
                    <a:ea typeface="Segoe UI" pitchFamily="34" charset="0"/>
                    <a:cs typeface="Segoe UI" pitchFamily="34" charset="0"/>
                  </a:rPr>
                  <a:t> </a:t>
                </a:r>
                <a:endParaRPr lang="en-US" sz="900" dirty="0">
                  <a:solidFill>
                    <a:srgbClr val="FFFFFF">
                      <a:alpha val="99000"/>
                    </a:srgbClr>
                  </a:solidFill>
                  <a:ea typeface="Segoe UI" pitchFamily="34" charset="0"/>
                  <a:cs typeface="Segoe UI" pitchFamily="34" charset="0"/>
                </a:endParaRPr>
              </a:p>
            </p:txBody>
          </p:sp>
          <p:sp>
            <p:nvSpPr>
              <p:cNvPr id="1423" name="Rectangle 1422"/>
              <p:cNvSpPr/>
              <p:nvPr/>
            </p:nvSpPr>
            <p:spPr>
              <a:xfrm>
                <a:off x="7350763" y="3477200"/>
                <a:ext cx="466910" cy="297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24" name="Rectangle 1423"/>
              <p:cNvSpPr/>
              <p:nvPr/>
            </p:nvSpPr>
            <p:spPr>
              <a:xfrm>
                <a:off x="7350976" y="3477837"/>
                <a:ext cx="169750" cy="28486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5" name="Group 4"/>
            <p:cNvGrpSpPr/>
            <p:nvPr/>
          </p:nvGrpSpPr>
          <p:grpSpPr>
            <a:xfrm>
              <a:off x="4023214" y="3363623"/>
              <a:ext cx="996626" cy="842620"/>
              <a:chOff x="2804089" y="3363623"/>
              <a:chExt cx="996626" cy="842620"/>
            </a:xfrm>
          </p:grpSpPr>
          <p:sp>
            <p:nvSpPr>
              <p:cNvPr id="1421" name="Rectangle 1420"/>
              <p:cNvSpPr/>
              <p:nvPr/>
            </p:nvSpPr>
            <p:spPr>
              <a:xfrm>
                <a:off x="2804089" y="3363623"/>
                <a:ext cx="996626" cy="842620"/>
              </a:xfrm>
              <a:prstGeom prst="rect">
                <a:avLst/>
              </a:prstGeom>
              <a:solidFill>
                <a:srgbClr val="00A1DA"/>
              </a:solidFill>
              <a:ln w="9525" cap="flat" cmpd="sng" algn="ctr">
                <a:noFill/>
                <a:prstDash val="solid"/>
              </a:ln>
              <a:effectLst/>
            </p:spPr>
            <p:txBody>
              <a:bodyPr lIns="0" tIns="0" rIns="0" bIns="0" rtlCol="0" anchor="b" anchorCtr="0"/>
              <a:lstStyle/>
              <a:p>
                <a:pPr algn="ctr" defTabSz="1218459"/>
                <a:r>
                  <a:rPr lang="en-US" sz="900" dirty="0" smtClean="0">
                    <a:solidFill>
                      <a:srgbClr val="FFFFFF">
                        <a:alpha val="99000"/>
                      </a:srgbClr>
                    </a:solidFill>
                    <a:ea typeface="Segoe UI" pitchFamily="34" charset="0"/>
                    <a:cs typeface="Segoe UI" pitchFamily="34" charset="0"/>
                  </a:rPr>
                  <a:t>websites</a:t>
                </a:r>
                <a:endParaRPr lang="en-US" sz="900" dirty="0">
                  <a:solidFill>
                    <a:srgbClr val="FFFFFF">
                      <a:alpha val="99000"/>
                    </a:srgbClr>
                  </a:solidFill>
                  <a:ea typeface="Segoe UI" pitchFamily="34" charset="0"/>
                  <a:cs typeface="Segoe UI" pitchFamily="34" charset="0"/>
                </a:endParaRPr>
              </a:p>
            </p:txBody>
          </p:sp>
          <p:sp>
            <p:nvSpPr>
              <p:cNvPr id="1426" name="Freeform 1425"/>
              <p:cNvSpPr>
                <a:spLocks noEditPoints="1"/>
              </p:cNvSpPr>
              <p:nvPr/>
            </p:nvSpPr>
            <p:spPr bwMode="auto">
              <a:xfrm>
                <a:off x="3074207" y="3424716"/>
                <a:ext cx="456389" cy="402390"/>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4" name="Group 3"/>
            <p:cNvGrpSpPr/>
            <p:nvPr/>
          </p:nvGrpSpPr>
          <p:grpSpPr>
            <a:xfrm>
              <a:off x="1584964" y="3363623"/>
              <a:ext cx="996626" cy="842620"/>
              <a:chOff x="4023214" y="3363623"/>
              <a:chExt cx="996626" cy="842620"/>
            </a:xfrm>
          </p:grpSpPr>
          <p:sp>
            <p:nvSpPr>
              <p:cNvPr id="1420" name="Rectangle 1419"/>
              <p:cNvSpPr/>
              <p:nvPr/>
            </p:nvSpPr>
            <p:spPr>
              <a:xfrm>
                <a:off x="4023214" y="3363623"/>
                <a:ext cx="996626" cy="842620"/>
              </a:xfrm>
              <a:prstGeom prst="rect">
                <a:avLst/>
              </a:prstGeom>
              <a:solidFill>
                <a:srgbClr val="00A1DA"/>
              </a:solidFill>
              <a:ln w="9525" cap="flat" cmpd="sng" algn="ctr">
                <a:noFill/>
                <a:prstDash val="solid"/>
              </a:ln>
              <a:effectLst/>
            </p:spPr>
            <p:txBody>
              <a:bodyPr lIns="0" tIns="0" rIns="0" bIns="0" rtlCol="0" anchor="b" anchorCtr="0"/>
              <a:lstStyle/>
              <a:p>
                <a:pPr algn="ctr" defTabSz="1218459"/>
                <a:r>
                  <a:rPr lang="en-US" sz="900" dirty="0" smtClean="0">
                    <a:solidFill>
                      <a:srgbClr val="F2F2F2">
                        <a:alpha val="99000"/>
                      </a:srgbClr>
                    </a:solidFill>
                    <a:ea typeface="Segoe UI" pitchFamily="34" charset="0"/>
                    <a:cs typeface="Segoe UI" pitchFamily="34" charset="0"/>
                  </a:rPr>
                  <a:t>cloud services</a:t>
                </a:r>
                <a:endParaRPr lang="en-US" sz="900" dirty="0">
                  <a:solidFill>
                    <a:srgbClr val="F2F2F2">
                      <a:alpha val="99000"/>
                    </a:srgbClr>
                  </a:solidFill>
                  <a:ea typeface="Segoe UI" pitchFamily="34" charset="0"/>
                  <a:cs typeface="Segoe UI" pitchFamily="34" charset="0"/>
                </a:endParaRPr>
              </a:p>
            </p:txBody>
          </p:sp>
          <p:grpSp>
            <p:nvGrpSpPr>
              <p:cNvPr id="1427" name="Group 1426"/>
              <p:cNvGrpSpPr/>
              <p:nvPr/>
            </p:nvGrpSpPr>
            <p:grpSpPr>
              <a:xfrm>
                <a:off x="4181891" y="3420714"/>
                <a:ext cx="679273" cy="410395"/>
                <a:chOff x="214313" y="2174875"/>
                <a:chExt cx="990600" cy="598488"/>
              </a:xfrm>
            </p:grpSpPr>
            <p:sp>
              <p:nvSpPr>
                <p:cNvPr id="1432"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3"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1" name="Group 10"/>
            <p:cNvGrpSpPr/>
            <p:nvPr/>
          </p:nvGrpSpPr>
          <p:grpSpPr>
            <a:xfrm>
              <a:off x="8330035" y="3379483"/>
              <a:ext cx="1007566" cy="852953"/>
              <a:chOff x="8330035" y="3379483"/>
              <a:chExt cx="1007566" cy="852953"/>
            </a:xfrm>
          </p:grpSpPr>
          <p:sp>
            <p:nvSpPr>
              <p:cNvPr id="1416" name="Rectangle 1415"/>
              <p:cNvSpPr/>
              <p:nvPr/>
            </p:nvSpPr>
            <p:spPr>
              <a:xfrm>
                <a:off x="8330035" y="3379483"/>
                <a:ext cx="1007566" cy="852953"/>
              </a:xfrm>
              <a:prstGeom prst="rect">
                <a:avLst/>
              </a:prstGeom>
              <a:solidFill>
                <a:srgbClr val="00A1DA"/>
              </a:solidFill>
              <a:ln w="9525" cap="flat" cmpd="sng" algn="ctr">
                <a:noFill/>
                <a:prstDash val="solid"/>
              </a:ln>
              <a:effectLst/>
            </p:spPr>
            <p:txBody>
              <a:bodyPr lIns="0" tIns="0" rIns="0" bIns="0" rtlCol="0" anchor="b" anchorCtr="0"/>
              <a:lstStyle/>
              <a:p>
                <a:pPr algn="ctr" defTabSz="1218459"/>
                <a:r>
                  <a:rPr lang="ru-RU" sz="900" dirty="0" smtClean="0">
                    <a:solidFill>
                      <a:srgbClr val="FFFFFF">
                        <a:alpha val="99000"/>
                      </a:srgbClr>
                    </a:solidFill>
                    <a:ea typeface="Segoe UI" pitchFamily="34" charset="0"/>
                    <a:cs typeface="Segoe UI" pitchFamily="34" charset="0"/>
                  </a:rPr>
                  <a:t>блобы</a:t>
                </a:r>
                <a:endParaRPr lang="en-US" sz="900" dirty="0">
                  <a:solidFill>
                    <a:srgbClr val="FFFFFF">
                      <a:alpha val="99000"/>
                    </a:srgbClr>
                  </a:solidFill>
                  <a:ea typeface="Segoe UI" pitchFamily="34" charset="0"/>
                  <a:cs typeface="Segoe UI" pitchFamily="34" charset="0"/>
                </a:endParaRPr>
              </a:p>
            </p:txBody>
          </p:sp>
          <p:sp>
            <p:nvSpPr>
              <p:cNvPr id="1428" name="Freeform 79"/>
              <p:cNvSpPr>
                <a:spLocks noEditPoints="1"/>
              </p:cNvSpPr>
              <p:nvPr/>
            </p:nvSpPr>
            <p:spPr bwMode="black">
              <a:xfrm>
                <a:off x="8670210" y="3489360"/>
                <a:ext cx="327216" cy="44235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0" name="Group 9"/>
            <p:cNvGrpSpPr/>
            <p:nvPr/>
          </p:nvGrpSpPr>
          <p:grpSpPr>
            <a:xfrm>
              <a:off x="9956688" y="3370490"/>
              <a:ext cx="996626" cy="842621"/>
              <a:chOff x="9945802" y="3370490"/>
              <a:chExt cx="996626" cy="842621"/>
            </a:xfrm>
          </p:grpSpPr>
          <p:sp>
            <p:nvSpPr>
              <p:cNvPr id="1417" name="Rectangle 1416"/>
              <p:cNvSpPr/>
              <p:nvPr/>
            </p:nvSpPr>
            <p:spPr>
              <a:xfrm>
                <a:off x="9945802" y="3370490"/>
                <a:ext cx="996626" cy="842621"/>
              </a:xfrm>
              <a:prstGeom prst="rect">
                <a:avLst/>
              </a:prstGeom>
              <a:solidFill>
                <a:srgbClr val="00A1DA"/>
              </a:solidFill>
              <a:ln w="9525" cap="flat" cmpd="sng" algn="ctr">
                <a:noFill/>
                <a:prstDash val="solid"/>
              </a:ln>
              <a:effectLst/>
            </p:spPr>
            <p:txBody>
              <a:bodyPr lIns="0" tIns="0" rIns="0" bIns="0" rtlCol="0" anchor="b" anchorCtr="0"/>
              <a:lstStyle/>
              <a:p>
                <a:pPr algn="ctr" defTabSz="1218459"/>
                <a:r>
                  <a:rPr lang="en-US" sz="900" dirty="0">
                    <a:solidFill>
                      <a:srgbClr val="FFFFFF">
                        <a:alpha val="99000"/>
                      </a:srgbClr>
                    </a:solidFill>
                    <a:ea typeface="Segoe UI" pitchFamily="34" charset="0"/>
                    <a:cs typeface="Segoe UI" pitchFamily="34" charset="0"/>
                  </a:rPr>
                  <a:t>connect</a:t>
                </a:r>
              </a:p>
            </p:txBody>
          </p:sp>
          <p:sp>
            <p:nvSpPr>
              <p:cNvPr id="1429" name="Freeform 58"/>
              <p:cNvSpPr>
                <a:spLocks noEditPoints="1"/>
              </p:cNvSpPr>
              <p:nvPr/>
            </p:nvSpPr>
            <p:spPr bwMode="black">
              <a:xfrm>
                <a:off x="10200212" y="3477837"/>
                <a:ext cx="487806" cy="52283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9" name="Group 8"/>
            <p:cNvGrpSpPr/>
            <p:nvPr/>
          </p:nvGrpSpPr>
          <p:grpSpPr>
            <a:xfrm>
              <a:off x="11114928" y="3370490"/>
              <a:ext cx="996626" cy="842621"/>
              <a:chOff x="11104044" y="3370490"/>
              <a:chExt cx="996626" cy="842621"/>
            </a:xfrm>
          </p:grpSpPr>
          <p:sp>
            <p:nvSpPr>
              <p:cNvPr id="1418" name="Rectangle 1417"/>
              <p:cNvSpPr/>
              <p:nvPr/>
            </p:nvSpPr>
            <p:spPr>
              <a:xfrm>
                <a:off x="11104044" y="3370490"/>
                <a:ext cx="996626" cy="842621"/>
              </a:xfrm>
              <a:prstGeom prst="rect">
                <a:avLst/>
              </a:prstGeom>
              <a:solidFill>
                <a:srgbClr val="00A1DA"/>
              </a:solidFill>
              <a:ln w="9525" cap="flat" cmpd="sng" algn="ctr">
                <a:noFill/>
                <a:prstDash val="solid"/>
              </a:ln>
              <a:effectLst/>
            </p:spPr>
            <p:txBody>
              <a:bodyPr lIns="0" tIns="0" rIns="0" bIns="0" rtlCol="0" anchor="b" anchorCtr="0"/>
              <a:lstStyle/>
              <a:p>
                <a:pPr algn="ctr" defTabSz="1218459"/>
                <a:r>
                  <a:rPr lang="en-US" sz="900" dirty="0">
                    <a:solidFill>
                      <a:srgbClr val="FFFFFF">
                        <a:alpha val="99000"/>
                      </a:srgbClr>
                    </a:solidFill>
                    <a:ea typeface="Segoe UI" pitchFamily="34" charset="0"/>
                    <a:cs typeface="Segoe UI" pitchFamily="34" charset="0"/>
                  </a:rPr>
                  <a:t>virtual network</a:t>
                </a:r>
              </a:p>
            </p:txBody>
          </p:sp>
          <p:sp>
            <p:nvSpPr>
              <p:cNvPr id="1430" name="Freeform 78"/>
              <p:cNvSpPr>
                <a:spLocks noEditPoints="1"/>
              </p:cNvSpPr>
              <p:nvPr/>
            </p:nvSpPr>
            <p:spPr bwMode="black">
              <a:xfrm>
                <a:off x="11424821" y="3456007"/>
                <a:ext cx="355072" cy="33980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8" name="Group 7"/>
            <p:cNvGrpSpPr/>
            <p:nvPr/>
          </p:nvGrpSpPr>
          <p:grpSpPr>
            <a:xfrm>
              <a:off x="12273168" y="3383281"/>
              <a:ext cx="996626" cy="842621"/>
              <a:chOff x="12262282" y="3383281"/>
              <a:chExt cx="996626" cy="842621"/>
            </a:xfrm>
          </p:grpSpPr>
          <p:sp>
            <p:nvSpPr>
              <p:cNvPr id="1419" name="Rectangle 1418"/>
              <p:cNvSpPr/>
              <p:nvPr/>
            </p:nvSpPr>
            <p:spPr>
              <a:xfrm>
                <a:off x="12262282" y="3383281"/>
                <a:ext cx="996626" cy="842621"/>
              </a:xfrm>
              <a:prstGeom prst="rect">
                <a:avLst/>
              </a:prstGeom>
              <a:solidFill>
                <a:srgbClr val="00A1DA"/>
              </a:solidFill>
              <a:ln w="9525" cap="flat" cmpd="sng" algn="ctr">
                <a:noFill/>
                <a:prstDash val="solid"/>
              </a:ln>
              <a:effectLst/>
            </p:spPr>
            <p:txBody>
              <a:bodyPr lIns="0" tIns="0" rIns="0" bIns="0" rtlCol="0" anchor="b" anchorCtr="0"/>
              <a:lstStyle/>
              <a:p>
                <a:pPr algn="ctr" defTabSz="1218459"/>
                <a:r>
                  <a:rPr lang="en-US" sz="900" dirty="0">
                    <a:solidFill>
                      <a:srgbClr val="FFFFFF">
                        <a:alpha val="99000"/>
                      </a:srgbClr>
                    </a:solidFill>
                    <a:ea typeface="Segoe UI" pitchFamily="34" charset="0"/>
                    <a:cs typeface="Segoe UI" pitchFamily="34" charset="0"/>
                  </a:rPr>
                  <a:t>traffic manager</a:t>
                </a:r>
              </a:p>
            </p:txBody>
          </p:sp>
          <p:pic>
            <p:nvPicPr>
              <p:cNvPr id="1431" name="Picture 50" descr="C:\Users\sakuu\Documents\Ballmer MGX 2011\Tile Icons\Road Fork.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black">
              <a:xfrm>
                <a:off x="12571164" y="3436530"/>
                <a:ext cx="378861" cy="3787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9" name="Group 1498"/>
            <p:cNvGrpSpPr/>
            <p:nvPr/>
          </p:nvGrpSpPr>
          <p:grpSpPr>
            <a:xfrm>
              <a:off x="2804089" y="3363623"/>
              <a:ext cx="996626" cy="842620"/>
              <a:chOff x="1584964" y="3363623"/>
              <a:chExt cx="996626" cy="842620"/>
            </a:xfrm>
          </p:grpSpPr>
          <p:sp>
            <p:nvSpPr>
              <p:cNvPr id="1500" name="Rectangle 1499"/>
              <p:cNvSpPr/>
              <p:nvPr/>
            </p:nvSpPr>
            <p:spPr>
              <a:xfrm>
                <a:off x="1584964" y="3363623"/>
                <a:ext cx="996626" cy="842620"/>
              </a:xfrm>
              <a:prstGeom prst="rect">
                <a:avLst/>
              </a:prstGeom>
              <a:solidFill>
                <a:srgbClr val="00A1DA"/>
              </a:solidFill>
              <a:ln w="9525" cap="flat" cmpd="sng" algn="ctr">
                <a:noFill/>
                <a:prstDash val="solid"/>
              </a:ln>
              <a:effectLst/>
            </p:spPr>
            <p:txBody>
              <a:bodyPr lIns="0" tIns="0" rIns="0" bIns="0" rtlCol="0" anchor="b" anchorCtr="0"/>
              <a:lstStyle/>
              <a:p>
                <a:pPr algn="ctr" defTabSz="1218459"/>
                <a:r>
                  <a:rPr lang="en-US" sz="900" dirty="0" smtClean="0">
                    <a:solidFill>
                      <a:srgbClr val="FFFFFF">
                        <a:alpha val="99000"/>
                      </a:srgbClr>
                    </a:solidFill>
                    <a:ea typeface="Segoe UI" pitchFamily="34" charset="0"/>
                    <a:cs typeface="Segoe UI" pitchFamily="34" charset="0"/>
                  </a:rPr>
                  <a:t>VMs</a:t>
                </a:r>
                <a:endParaRPr lang="en-US" sz="900" dirty="0">
                  <a:solidFill>
                    <a:srgbClr val="FFFFFF">
                      <a:alpha val="99000"/>
                    </a:srgbClr>
                  </a:solidFill>
                  <a:ea typeface="Segoe UI" pitchFamily="34" charset="0"/>
                  <a:cs typeface="Segoe UI" pitchFamily="34" charset="0"/>
                </a:endParaRPr>
              </a:p>
            </p:txBody>
          </p:sp>
          <p:grpSp>
            <p:nvGrpSpPr>
              <p:cNvPr id="1501" name="Group 1500"/>
              <p:cNvGrpSpPr/>
              <p:nvPr/>
            </p:nvGrpSpPr>
            <p:grpSpPr bwMode="black">
              <a:xfrm>
                <a:off x="1827456" y="3428430"/>
                <a:ext cx="511642" cy="394962"/>
                <a:chOff x="7010400" y="2133600"/>
                <a:chExt cx="1379538" cy="1065213"/>
              </a:xfrm>
            </p:grpSpPr>
            <p:sp>
              <p:nvSpPr>
                <p:cNvPr id="1502"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03"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04"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05"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06"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07"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08"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09"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0"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1"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2"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3"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4"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5"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6"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7"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8"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19"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0"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1"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2"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3"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4"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5"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6"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7"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8"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29"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0"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1"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2"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3"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4"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5"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6"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7"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8"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39"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40"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41"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42"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43"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44"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45"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46"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47"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548"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grpSp>
        </p:grpSp>
      </p:grpSp>
      <p:grpSp>
        <p:nvGrpSpPr>
          <p:cNvPr id="6" name="Group 5"/>
          <p:cNvGrpSpPr/>
          <p:nvPr/>
        </p:nvGrpSpPr>
        <p:grpSpPr>
          <a:xfrm>
            <a:off x="107504" y="4293096"/>
            <a:ext cx="8928992" cy="2274291"/>
            <a:chOff x="1147002" y="4930497"/>
            <a:chExt cx="12435840" cy="3209595"/>
          </a:xfrm>
        </p:grpSpPr>
        <p:grpSp>
          <p:nvGrpSpPr>
            <p:cNvPr id="1379" name="Group 1378"/>
            <p:cNvGrpSpPr/>
            <p:nvPr/>
          </p:nvGrpSpPr>
          <p:grpSpPr>
            <a:xfrm>
              <a:off x="1147002" y="4930497"/>
              <a:ext cx="12435840" cy="3209595"/>
              <a:chOff x="1147002" y="4930497"/>
              <a:chExt cx="12435840" cy="3209595"/>
            </a:xfrm>
          </p:grpSpPr>
          <p:sp>
            <p:nvSpPr>
              <p:cNvPr id="1380" name="Rectangle 1379"/>
              <p:cNvSpPr/>
              <p:nvPr/>
            </p:nvSpPr>
            <p:spPr>
              <a:xfrm>
                <a:off x="1147002" y="4930497"/>
                <a:ext cx="12435840" cy="3209595"/>
              </a:xfrm>
              <a:prstGeom prst="rect">
                <a:avLst/>
              </a:prstGeom>
              <a:solidFill>
                <a:srgbClr val="00B0F0"/>
              </a:solidFill>
              <a:ln w="9525" cap="flat" cmpd="sng" algn="ctr">
                <a:noFill/>
                <a:prstDash val="solid"/>
              </a:ln>
              <a:effectLst/>
            </p:spPr>
            <p:txBody>
              <a:bodyPr lIns="261154" tIns="130578" rIns="261154" bIns="457200" rtlCol="0" anchor="b" anchorCtr="0"/>
              <a:lstStyle/>
              <a:p>
                <a:pPr algn="r" defTabSz="1218459"/>
                <a:r>
                  <a:rPr lang="ru-RU" sz="2000" dirty="0" smtClean="0">
                    <a:solidFill>
                      <a:srgbClr val="FFFFFF">
                        <a:alpha val="99000"/>
                      </a:srgbClr>
                    </a:solidFill>
                    <a:ea typeface="Segoe UI" pitchFamily="34" charset="0"/>
                    <a:cs typeface="Segoe UI" pitchFamily="34" charset="0"/>
                  </a:rPr>
                  <a:t>Глобальная инфраструктура</a:t>
                </a:r>
              </a:p>
              <a:p>
                <a:pPr algn="r" defTabSz="1218459"/>
                <a:r>
                  <a:rPr lang="ru-RU" i="1" dirty="0" smtClean="0">
                    <a:solidFill>
                      <a:srgbClr val="FFFFFF">
                        <a:alpha val="99000"/>
                      </a:srgbClr>
                    </a:solidFill>
                    <a:ea typeface="Segoe UI" pitchFamily="34" charset="0"/>
                    <a:cs typeface="Segoe UI" pitchFamily="34" charset="0"/>
                  </a:rPr>
                  <a:t>серверы</a:t>
                </a:r>
                <a:r>
                  <a:rPr lang="en-US" i="1" dirty="0" smtClean="0">
                    <a:solidFill>
                      <a:srgbClr val="FFFFFF">
                        <a:alpha val="99000"/>
                      </a:srgbClr>
                    </a:solidFill>
                    <a:ea typeface="Segoe UI" pitchFamily="34" charset="0"/>
                    <a:cs typeface="Segoe UI" pitchFamily="34" charset="0"/>
                  </a:rPr>
                  <a:t>/</a:t>
                </a:r>
                <a:r>
                  <a:rPr lang="ru-RU" i="1" dirty="0" smtClean="0">
                    <a:solidFill>
                      <a:srgbClr val="FFFFFF">
                        <a:alpha val="99000"/>
                      </a:srgbClr>
                    </a:solidFill>
                    <a:ea typeface="Segoe UI" pitchFamily="34" charset="0"/>
                    <a:cs typeface="Segoe UI" pitchFamily="34" charset="0"/>
                  </a:rPr>
                  <a:t>сеть</a:t>
                </a:r>
                <a:r>
                  <a:rPr lang="en-US" i="1" dirty="0" smtClean="0">
                    <a:solidFill>
                      <a:srgbClr val="FFFFFF">
                        <a:alpha val="99000"/>
                      </a:srgbClr>
                    </a:solidFill>
                    <a:ea typeface="Segoe UI" pitchFamily="34" charset="0"/>
                    <a:cs typeface="Segoe UI" pitchFamily="34" charset="0"/>
                  </a:rPr>
                  <a:t>/</a:t>
                </a:r>
                <a:r>
                  <a:rPr lang="ru-RU" i="1" dirty="0" smtClean="0">
                    <a:solidFill>
                      <a:srgbClr val="FFFFFF">
                        <a:alpha val="99000"/>
                      </a:srgbClr>
                    </a:solidFill>
                    <a:ea typeface="Segoe UI" pitchFamily="34" charset="0"/>
                    <a:cs typeface="Segoe UI" pitchFamily="34" charset="0"/>
                  </a:rPr>
                  <a:t>датацентры</a:t>
                </a:r>
                <a:endParaRPr lang="en-US" i="1" dirty="0">
                  <a:solidFill>
                    <a:srgbClr val="FFFFFF">
                      <a:alpha val="99000"/>
                    </a:srgbClr>
                  </a:solidFill>
                  <a:ea typeface="Segoe UI" pitchFamily="34" charset="0"/>
                  <a:cs typeface="Segoe UI" pitchFamily="34" charset="0"/>
                </a:endParaRPr>
              </a:p>
            </p:txBody>
          </p:sp>
          <p:grpSp>
            <p:nvGrpSpPr>
              <p:cNvPr id="1383" name="Group 1382"/>
              <p:cNvGrpSpPr/>
              <p:nvPr/>
            </p:nvGrpSpPr>
            <p:grpSpPr>
              <a:xfrm>
                <a:off x="1412554" y="5345935"/>
                <a:ext cx="4724069" cy="1962001"/>
                <a:chOff x="440002" y="1799066"/>
                <a:chExt cx="7071528" cy="3915933"/>
              </a:xfrm>
              <a:solidFill>
                <a:schemeClr val="tx1"/>
              </a:solidFill>
            </p:grpSpPr>
            <p:grpSp>
              <p:nvGrpSpPr>
                <p:cNvPr id="1452" name="Group 1451"/>
                <p:cNvGrpSpPr/>
                <p:nvPr/>
              </p:nvGrpSpPr>
              <p:grpSpPr>
                <a:xfrm>
                  <a:off x="440002" y="1799066"/>
                  <a:ext cx="7071528" cy="3915933"/>
                  <a:chOff x="395371" y="1139688"/>
                  <a:chExt cx="8399866" cy="4651514"/>
                </a:xfrm>
                <a:grpFill/>
              </p:grpSpPr>
              <p:sp>
                <p:nvSpPr>
                  <p:cNvPr id="2762"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63"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64"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65"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66"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67"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68"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69"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0"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1"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2"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3"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4"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5"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6"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7"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8"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79"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0"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1"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2"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3"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4"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5"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6"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7"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8"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89"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0"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1"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2"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3"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4"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5"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6"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7"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8"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99"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0"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1"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2"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3"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4"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5"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6"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7"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8"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09"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0"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1"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2"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3"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4"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5"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6"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7"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8"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19"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0"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1"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2"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3"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4"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5"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6"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7"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8"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29"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0"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1"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2"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3"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4"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5"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6"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7"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8"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39"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0"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1"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2"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3"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4"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5"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6"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7"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8"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49"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0"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1"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2"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3"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4"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5"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6"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7"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8"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59"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0"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1"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2"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3"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4"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5"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6"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7"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8"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69"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0"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1"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2"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3"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4"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5"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6"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7"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8"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79"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0"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1"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2"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3"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4"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5"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6"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7"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8"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89"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0"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1"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2"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3"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4"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5"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6"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7"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8"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899"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0"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1"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2"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3"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4"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5"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6"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7"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8"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09"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0"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1"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2"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3"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4"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5"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6"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7"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8"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19"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0"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1"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2"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3"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4"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5"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6"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7"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8"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29"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0"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1"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2"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3"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4"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5"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6"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7"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8"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39"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0"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1"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2"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3"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4"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5"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6"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7"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8"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49"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0"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1"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2"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3"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4"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5"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6"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7"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8"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59"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0"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1"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2"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3"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4"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5"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6"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7"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8"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69"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0"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1"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2"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3"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4"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5"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6"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7"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8"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79"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0"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1"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2"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3"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4"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5"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6"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7"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8"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89"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0"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1"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2"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3"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4"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5"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6"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7"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8"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999"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0"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1"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2"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3"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4"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5"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6"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7"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8"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09"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0"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1"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2"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3"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4"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5"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6"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7"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8"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19"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0"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1"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2"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3"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4"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5"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6"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7"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8"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29"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0"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1"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2"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3"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4"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5"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6"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7"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8"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39"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0"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1"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2"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3"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4"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5"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6"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7"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8"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49"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0"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1"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2"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3"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4"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5"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6"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7"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8"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59"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0"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1"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2"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3"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4"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5"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6"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7"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8"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69"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0"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1"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2"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3"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4"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5"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6"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7"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8"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79"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0"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1"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2"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3"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4"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5"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6"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7"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8"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89"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0"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1"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2"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3"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4"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5"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6"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7"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8"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099"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0"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1"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2"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3"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4"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5"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6"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7"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8"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09"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10"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11"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12"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solidFill>
                        <a:srgbClr val="FFFFFF"/>
                      </a:solidFill>
                    </a:endParaRPr>
                  </a:p>
                </p:txBody>
              </p:sp>
              <p:sp>
                <p:nvSpPr>
                  <p:cNvPr id="3113"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14"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15"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16"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dirty="0">
                      <a:solidFill>
                        <a:srgbClr val="FFFFFF"/>
                      </a:solidFill>
                    </a:endParaRPr>
                  </a:p>
                </p:txBody>
              </p:sp>
              <p:sp>
                <p:nvSpPr>
                  <p:cNvPr id="3117"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18"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19"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0"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1"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2"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3"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4"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5"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6"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7"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8"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29"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0"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1"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2"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3"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4"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5"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6"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7"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8"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39"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0"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1"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2"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3"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4"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5"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6"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7"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8"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49"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0"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1"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2"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3"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4"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5"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6"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7"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8"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59"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60"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61"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solidFill>
                        <a:srgbClr val="FFFFFF"/>
                      </a:solidFill>
                    </a:endParaRPr>
                  </a:p>
                </p:txBody>
              </p:sp>
              <p:sp>
                <p:nvSpPr>
                  <p:cNvPr id="3162"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63"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64"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65"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66"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67"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68"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69"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0"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1"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2"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3"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4"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5"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6"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7"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8"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79"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0"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1"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2"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3"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4"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5"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6"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7"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8"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89"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0"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1"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2"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3"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4"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5"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6"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7"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8"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199"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0"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1"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2"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3"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4"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5"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6"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7"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8"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09"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0"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1"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2"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3"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4"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5"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6"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7"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8"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19"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0"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1"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2"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3"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4"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5"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6"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7"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8"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29"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0"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1"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2"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3"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4"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5"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6"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7"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8"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39"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0"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1"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2"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3"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4"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5"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6"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7"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8"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49"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0"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1"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2"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3"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4"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5"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6"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7"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8"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59"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60"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61"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62"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dirty="0">
                      <a:solidFill>
                        <a:srgbClr val="FFFFFF"/>
                      </a:solidFill>
                    </a:endParaRPr>
                  </a:p>
                </p:txBody>
              </p:sp>
              <p:sp>
                <p:nvSpPr>
                  <p:cNvPr id="3263"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64"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65"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66"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67"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68"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69"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0"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1"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2"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3"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4"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5"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6"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7"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8"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79"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0"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1"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2"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3"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4"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5"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6"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7"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8"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89"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0"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1"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2"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3"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4"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5"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6"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7"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8"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299"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00"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01"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02"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03"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04"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05"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dirty="0">
                      <a:solidFill>
                        <a:srgbClr val="FFFFFF"/>
                      </a:solidFill>
                    </a:endParaRPr>
                  </a:p>
                </p:txBody>
              </p:sp>
              <p:sp>
                <p:nvSpPr>
                  <p:cNvPr id="3306"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07"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08"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09"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0"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1"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2"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3"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4"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5"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6"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7"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8"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19"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0"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1"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2"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3"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4"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5"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6"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7"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8"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29"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0"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1"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2"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3"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4"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5"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6"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7"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8"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39"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0"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1"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2"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3"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4"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5"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6"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7"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8"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49"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50"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51"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52"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53"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54"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55"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56"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dirty="0">
                      <a:solidFill>
                        <a:srgbClr val="FFFFFF"/>
                      </a:solidFill>
                    </a:endParaRPr>
                  </a:p>
                </p:txBody>
              </p:sp>
              <p:sp>
                <p:nvSpPr>
                  <p:cNvPr id="3357"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58"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59"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0"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1"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2"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3"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4"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5"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6"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7"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8"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69"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0"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1"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2"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3"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4"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5"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6"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7"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8"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79"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80"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81"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82"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83"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dirty="0">
                      <a:solidFill>
                        <a:srgbClr val="FFFFFF"/>
                      </a:solidFill>
                    </a:endParaRPr>
                  </a:p>
                </p:txBody>
              </p:sp>
              <p:sp>
                <p:nvSpPr>
                  <p:cNvPr id="3384"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85"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86"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87"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88"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89"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0"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1"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2"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3"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4"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5"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6"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7"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8"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399"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0"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1"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2"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3"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4"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5"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6"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7"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8"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09"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0"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1"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2"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3"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4"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5"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6"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7"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8"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19"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0"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1"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2"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3"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4"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5"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6"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7"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8"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29"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0"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1"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2"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3"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4"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5"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6"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7"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8"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39"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0"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1"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2"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3"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4"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5"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6"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7"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8"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49"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0"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1"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2"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3"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4"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5"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6"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7"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8"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59"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0"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1"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2"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3"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4"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5"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6"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7"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8"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69"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0"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1"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2"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3"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4"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5"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6"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7"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8"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79"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80"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dirty="0">
                      <a:solidFill>
                        <a:srgbClr val="FFFFFF"/>
                      </a:solidFill>
                    </a:endParaRPr>
                  </a:p>
                </p:txBody>
              </p:sp>
              <p:sp>
                <p:nvSpPr>
                  <p:cNvPr id="3481"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82"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83"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84"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85"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86"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87"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88"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89"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0"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1"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2"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3"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4"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5"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6"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7"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8"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499"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dirty="0">
                      <a:solidFill>
                        <a:srgbClr val="FFFFFF"/>
                      </a:solidFill>
                    </a:endParaRPr>
                  </a:p>
                </p:txBody>
              </p:sp>
              <p:sp>
                <p:nvSpPr>
                  <p:cNvPr id="3500"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01"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02"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03"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04"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05"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06"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07"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08"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09"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0"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1"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2"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3"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4"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5"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6"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7"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8"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19"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0"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1"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2"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3"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4"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5"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6"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7"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8"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29"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0"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1"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2"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3"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4"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5"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6"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7"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8"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39"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0"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1"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2"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3"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4"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5"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6"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7"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8"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49"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0"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1"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2"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3"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4"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5"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6"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7"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8"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59"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0"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1"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2"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3"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4"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5"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6"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7"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8"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69"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0"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1"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2"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3"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4"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5"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6"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7"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8"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79"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0"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1"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2"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3"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4"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5"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6"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7"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8"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89"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0"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1"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2"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3"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4"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5"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6"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7"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8"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599"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0"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1"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2"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3"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4"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5"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6"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7"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8"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09"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0"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1"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2"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3"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4"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5"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6"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7"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8"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19"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0"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1"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2"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3"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4"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5"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6"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7"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8"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29"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0"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1"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2"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3"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4"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5"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6"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7"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8"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39"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0"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1"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2"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3"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4"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5"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6"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7"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8"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49"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0"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1"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2"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3"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4"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5"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6"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7"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8"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59"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0"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1"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2"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3"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4"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5"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6"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7"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8"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69"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0"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1"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2"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3"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4"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5"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6"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7"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8"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79"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80"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81"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82"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83"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84"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85"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dirty="0">
                      <a:solidFill>
                        <a:srgbClr val="FFFFFF"/>
                      </a:solidFill>
                    </a:endParaRPr>
                  </a:p>
                </p:txBody>
              </p:sp>
              <p:sp>
                <p:nvSpPr>
                  <p:cNvPr id="3686"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87"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88"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89"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0"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1"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2"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3"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4"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5"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6"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7"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8"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699"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0"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1"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2"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3"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4"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5"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6"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7"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8"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09"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0"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1"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2"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3"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4"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5"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6"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7"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8"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19"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0"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1"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2"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3"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4"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5"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6"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7"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8"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29"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0"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1"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2"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3"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4"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5"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6"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7"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8"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39"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0"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1"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2"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3"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4"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5"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6"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7"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8"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49"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0"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1"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2"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3"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4"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5"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6"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7"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8"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59"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60"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61"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62"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63"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64"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65"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dirty="0">
                      <a:solidFill>
                        <a:srgbClr val="FFFFFF"/>
                      </a:solidFill>
                    </a:endParaRPr>
                  </a:p>
                </p:txBody>
              </p:sp>
              <p:sp>
                <p:nvSpPr>
                  <p:cNvPr id="3766"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67"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68"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69"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0"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1"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2"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3"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4"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5"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6"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7"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8"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79"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0"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1"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2"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3"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4"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5"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6"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7"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8"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89"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0"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1"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2"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3"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4"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5"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6"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7"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8"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799"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0"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1"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2"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3"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4"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5"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6"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7"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8"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09"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0"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1"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2"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3"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4"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5"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6"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7"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8"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19"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20"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21"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22"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23"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24"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dirty="0">
                      <a:solidFill>
                        <a:srgbClr val="FFFFFF"/>
                      </a:solidFill>
                    </a:endParaRPr>
                  </a:p>
                </p:txBody>
              </p:sp>
              <p:sp>
                <p:nvSpPr>
                  <p:cNvPr id="3825"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26"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27"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28"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29"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0"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1"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2"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3"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4"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5"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6"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7"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8"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39"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0"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1"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2"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3"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4"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5"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6"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7"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8"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49"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0"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1"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2"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3"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4"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5"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6"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7"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8"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59"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0"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1"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2"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3"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4"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5"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6"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7"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8"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69"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0"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1"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2"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3"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4"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5"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6"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7"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8"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79"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0"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1"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2"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3"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4"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5"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6"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7"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8"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89"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0"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1"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2"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3"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4"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5"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6"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7"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8"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899"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0"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1"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2"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3"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4"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5"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6"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7"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8"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09"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0"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1"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2"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3"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4"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5"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6"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7"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8"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19"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0"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1"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2"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3"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4"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5"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6"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7"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8"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29"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30"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31"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32"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33"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dirty="0">
                      <a:solidFill>
                        <a:srgbClr val="FFFFFF"/>
                      </a:solidFill>
                    </a:endParaRPr>
                  </a:p>
                </p:txBody>
              </p:sp>
              <p:sp>
                <p:nvSpPr>
                  <p:cNvPr id="3934"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35"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36"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37"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38"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39"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0"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1"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2"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3"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4"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5"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6"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7"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8"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49"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0"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1"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2"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3"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4"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5"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6"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7"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8"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59"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0"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1"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2"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3"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4"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5"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6"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7"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8"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69"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70"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71"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72"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73"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74"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75"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3976"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grpSp>
            <p:grpSp>
              <p:nvGrpSpPr>
                <p:cNvPr id="1453" name="Group 1452"/>
                <p:cNvGrpSpPr/>
                <p:nvPr/>
              </p:nvGrpSpPr>
              <p:grpSpPr>
                <a:xfrm>
                  <a:off x="1289909" y="2585506"/>
                  <a:ext cx="5558467" cy="2430797"/>
                  <a:chOff x="1442864" y="2738461"/>
                  <a:chExt cx="5558467" cy="2430797"/>
                </a:xfrm>
                <a:grpFill/>
              </p:grpSpPr>
              <p:sp>
                <p:nvSpPr>
                  <p:cNvPr id="2740" name="Oval 359"/>
                  <p:cNvSpPr>
                    <a:spLocks noChangeAspect="1" noChangeArrowheads="1"/>
                  </p:cNvSpPr>
                  <p:nvPr/>
                </p:nvSpPr>
                <p:spPr bwMode="auto">
                  <a:xfrm>
                    <a:off x="4185921" y="2738461"/>
                    <a:ext cx="72352" cy="72352"/>
                  </a:xfrm>
                  <a:prstGeom prst="ellipse">
                    <a:avLst/>
                  </a:prstGeom>
                  <a:grpFill/>
                  <a:ln>
                    <a:noFill/>
                  </a:ln>
                  <a:effectLst/>
                </p:spPr>
                <p:txBody>
                  <a:bodyPr wrap="none" anchor="ctr"/>
                  <a:lstStyle/>
                  <a:p>
                    <a:endParaRPr lang="en-US" dirty="0">
                      <a:solidFill>
                        <a:srgbClr val="FFFFFF"/>
                      </a:solidFill>
                    </a:endParaRPr>
                  </a:p>
                </p:txBody>
              </p:sp>
              <p:sp>
                <p:nvSpPr>
                  <p:cNvPr id="2741" name="Oval 363"/>
                  <p:cNvSpPr>
                    <a:spLocks noChangeAspect="1" noChangeArrowheads="1"/>
                  </p:cNvSpPr>
                  <p:nvPr/>
                </p:nvSpPr>
                <p:spPr bwMode="auto">
                  <a:xfrm>
                    <a:off x="4659387" y="2738461"/>
                    <a:ext cx="72353" cy="72352"/>
                  </a:xfrm>
                  <a:prstGeom prst="ellipse">
                    <a:avLst/>
                  </a:prstGeom>
                  <a:grpFill/>
                  <a:ln>
                    <a:noFill/>
                  </a:ln>
                  <a:effectLst/>
                </p:spPr>
                <p:txBody>
                  <a:bodyPr wrap="none" anchor="ctr"/>
                  <a:lstStyle/>
                  <a:p>
                    <a:endParaRPr lang="en-US" dirty="0">
                      <a:solidFill>
                        <a:srgbClr val="FFFFFF"/>
                      </a:solidFill>
                    </a:endParaRPr>
                  </a:p>
                </p:txBody>
              </p:sp>
              <p:sp>
                <p:nvSpPr>
                  <p:cNvPr id="2742" name="Oval 408"/>
                  <p:cNvSpPr>
                    <a:spLocks noChangeAspect="1" noChangeArrowheads="1"/>
                  </p:cNvSpPr>
                  <p:nvPr/>
                </p:nvSpPr>
                <p:spPr bwMode="auto">
                  <a:xfrm>
                    <a:off x="3807657" y="2826045"/>
                    <a:ext cx="72352" cy="72353"/>
                  </a:xfrm>
                  <a:prstGeom prst="ellipse">
                    <a:avLst/>
                  </a:prstGeom>
                  <a:grpFill/>
                  <a:ln>
                    <a:noFill/>
                  </a:ln>
                  <a:effectLst/>
                </p:spPr>
                <p:txBody>
                  <a:bodyPr wrap="none" anchor="ctr"/>
                  <a:lstStyle/>
                  <a:p>
                    <a:endParaRPr lang="en-US" dirty="0">
                      <a:solidFill>
                        <a:srgbClr val="FFFFFF"/>
                      </a:solidFill>
                    </a:endParaRPr>
                  </a:p>
                </p:txBody>
              </p:sp>
              <p:sp>
                <p:nvSpPr>
                  <p:cNvPr id="2743" name="Oval 494"/>
                  <p:cNvSpPr>
                    <a:spLocks noChangeAspect="1" noChangeArrowheads="1"/>
                  </p:cNvSpPr>
                  <p:nvPr/>
                </p:nvSpPr>
                <p:spPr bwMode="auto">
                  <a:xfrm>
                    <a:off x="2105463" y="2999946"/>
                    <a:ext cx="72353" cy="72352"/>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44" name="Oval 509"/>
                  <p:cNvSpPr>
                    <a:spLocks noChangeAspect="1" noChangeArrowheads="1"/>
                  </p:cNvSpPr>
                  <p:nvPr/>
                </p:nvSpPr>
                <p:spPr bwMode="auto">
                  <a:xfrm>
                    <a:off x="4375054" y="2999946"/>
                    <a:ext cx="72353" cy="72352"/>
                  </a:xfrm>
                  <a:prstGeom prst="ellipse">
                    <a:avLst/>
                  </a:prstGeom>
                  <a:grpFill/>
                  <a:ln>
                    <a:noFill/>
                  </a:ln>
                  <a:effectLst/>
                </p:spPr>
                <p:txBody>
                  <a:bodyPr wrap="none" anchor="ctr"/>
                  <a:lstStyle/>
                  <a:p>
                    <a:endParaRPr lang="en-US" dirty="0">
                      <a:solidFill>
                        <a:srgbClr val="FFFFFF"/>
                      </a:solidFill>
                    </a:endParaRPr>
                  </a:p>
                </p:txBody>
              </p:sp>
              <p:sp>
                <p:nvSpPr>
                  <p:cNvPr id="2746" name="Oval 536"/>
                  <p:cNvSpPr>
                    <a:spLocks noChangeAspect="1" noChangeArrowheads="1"/>
                  </p:cNvSpPr>
                  <p:nvPr/>
                </p:nvSpPr>
                <p:spPr bwMode="auto">
                  <a:xfrm>
                    <a:off x="1442864" y="3087530"/>
                    <a:ext cx="72353" cy="7235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47" name="Oval 552"/>
                  <p:cNvSpPr>
                    <a:spLocks noChangeAspect="1" noChangeArrowheads="1"/>
                  </p:cNvSpPr>
                  <p:nvPr/>
                </p:nvSpPr>
                <p:spPr bwMode="auto">
                  <a:xfrm>
                    <a:off x="3902857" y="3087530"/>
                    <a:ext cx="72353" cy="72353"/>
                  </a:xfrm>
                  <a:prstGeom prst="ellipse">
                    <a:avLst/>
                  </a:prstGeom>
                  <a:grpFill/>
                  <a:ln>
                    <a:noFill/>
                  </a:ln>
                  <a:effectLst/>
                </p:spPr>
                <p:txBody>
                  <a:bodyPr wrap="none" anchor="ctr"/>
                  <a:lstStyle/>
                  <a:p>
                    <a:endParaRPr lang="en-US" dirty="0">
                      <a:solidFill>
                        <a:srgbClr val="FFFFFF"/>
                      </a:solidFill>
                    </a:endParaRPr>
                  </a:p>
                </p:txBody>
              </p:sp>
              <p:sp>
                <p:nvSpPr>
                  <p:cNvPr id="2748" name="Oval 596"/>
                  <p:cNvSpPr>
                    <a:spLocks noChangeAspect="1" noChangeArrowheads="1"/>
                  </p:cNvSpPr>
                  <p:nvPr/>
                </p:nvSpPr>
                <p:spPr bwMode="auto">
                  <a:xfrm>
                    <a:off x="2577659" y="3175116"/>
                    <a:ext cx="72353" cy="72352"/>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49" name="Oval 603"/>
                  <p:cNvSpPr>
                    <a:spLocks noChangeAspect="1" noChangeArrowheads="1"/>
                  </p:cNvSpPr>
                  <p:nvPr/>
                </p:nvSpPr>
                <p:spPr bwMode="auto">
                  <a:xfrm>
                    <a:off x="4281122" y="3175116"/>
                    <a:ext cx="72353" cy="72352"/>
                  </a:xfrm>
                  <a:prstGeom prst="ellipse">
                    <a:avLst/>
                  </a:prstGeom>
                  <a:grpFill/>
                  <a:ln>
                    <a:noFill/>
                  </a:ln>
                  <a:effectLst/>
                </p:spPr>
                <p:txBody>
                  <a:bodyPr wrap="none" anchor="ctr"/>
                  <a:lstStyle/>
                  <a:p>
                    <a:endParaRPr lang="en-US" dirty="0">
                      <a:solidFill>
                        <a:srgbClr val="FFFFFF"/>
                      </a:solidFill>
                    </a:endParaRPr>
                  </a:p>
                </p:txBody>
              </p:sp>
              <p:sp>
                <p:nvSpPr>
                  <p:cNvPr id="2750" name="Oval 630"/>
                  <p:cNvSpPr>
                    <a:spLocks noChangeAspect="1" noChangeArrowheads="1"/>
                  </p:cNvSpPr>
                  <p:nvPr/>
                </p:nvSpPr>
                <p:spPr bwMode="auto">
                  <a:xfrm>
                    <a:off x="6835046" y="3175116"/>
                    <a:ext cx="72353" cy="72352"/>
                  </a:xfrm>
                  <a:prstGeom prst="ellipse">
                    <a:avLst/>
                  </a:prstGeom>
                  <a:grpFill/>
                  <a:ln>
                    <a:noFill/>
                  </a:ln>
                  <a:effectLst/>
                </p:spPr>
                <p:txBody>
                  <a:bodyPr wrap="none" anchor="ctr"/>
                  <a:lstStyle/>
                  <a:p>
                    <a:endParaRPr lang="en-US" dirty="0">
                      <a:solidFill>
                        <a:srgbClr val="FFFFFF"/>
                      </a:solidFill>
                    </a:endParaRPr>
                  </a:p>
                </p:txBody>
              </p:sp>
              <p:sp>
                <p:nvSpPr>
                  <p:cNvPr id="2751" name="Oval 642"/>
                  <p:cNvSpPr>
                    <a:spLocks noChangeAspect="1" noChangeArrowheads="1"/>
                  </p:cNvSpPr>
                  <p:nvPr/>
                </p:nvSpPr>
                <p:spPr bwMode="auto">
                  <a:xfrm>
                    <a:off x="2483727" y="3262701"/>
                    <a:ext cx="72353" cy="7235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52" name="Oval 711"/>
                  <p:cNvSpPr>
                    <a:spLocks noChangeAspect="1" noChangeArrowheads="1"/>
                  </p:cNvSpPr>
                  <p:nvPr/>
                </p:nvSpPr>
                <p:spPr bwMode="auto">
                  <a:xfrm>
                    <a:off x="1442864" y="3436602"/>
                    <a:ext cx="72353" cy="72352"/>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53" name="Oval 727"/>
                  <p:cNvSpPr>
                    <a:spLocks noChangeAspect="1" noChangeArrowheads="1"/>
                  </p:cNvSpPr>
                  <p:nvPr/>
                </p:nvSpPr>
                <p:spPr bwMode="auto">
                  <a:xfrm>
                    <a:off x="4564187" y="3436602"/>
                    <a:ext cx="72352" cy="72352"/>
                  </a:xfrm>
                  <a:prstGeom prst="ellipse">
                    <a:avLst/>
                  </a:prstGeom>
                  <a:grpFill/>
                  <a:ln>
                    <a:noFill/>
                  </a:ln>
                  <a:effectLst/>
                </p:spPr>
                <p:txBody>
                  <a:bodyPr wrap="none" anchor="ctr"/>
                  <a:lstStyle/>
                  <a:p>
                    <a:endParaRPr lang="en-US" dirty="0">
                      <a:solidFill>
                        <a:srgbClr val="FFFFFF"/>
                      </a:solidFill>
                    </a:endParaRPr>
                  </a:p>
                </p:txBody>
              </p:sp>
              <p:sp>
                <p:nvSpPr>
                  <p:cNvPr id="2754" name="Oval 746"/>
                  <p:cNvSpPr>
                    <a:spLocks noChangeAspect="1" noChangeArrowheads="1"/>
                  </p:cNvSpPr>
                  <p:nvPr/>
                </p:nvSpPr>
                <p:spPr bwMode="auto">
                  <a:xfrm>
                    <a:off x="6645914" y="3436602"/>
                    <a:ext cx="72352" cy="72352"/>
                  </a:xfrm>
                  <a:prstGeom prst="ellipse">
                    <a:avLst/>
                  </a:prstGeom>
                  <a:grpFill/>
                  <a:ln>
                    <a:noFill/>
                  </a:ln>
                  <a:effectLst/>
                </p:spPr>
                <p:txBody>
                  <a:bodyPr wrap="none" anchor="ctr"/>
                  <a:lstStyle/>
                  <a:p>
                    <a:endParaRPr lang="en-US" dirty="0">
                      <a:solidFill>
                        <a:srgbClr val="FFFFFF"/>
                      </a:solidFill>
                    </a:endParaRPr>
                  </a:p>
                </p:txBody>
              </p:sp>
              <p:sp>
                <p:nvSpPr>
                  <p:cNvPr id="2755" name="Oval 819"/>
                  <p:cNvSpPr>
                    <a:spLocks noChangeAspect="1" noChangeArrowheads="1"/>
                  </p:cNvSpPr>
                  <p:nvPr/>
                </p:nvSpPr>
                <p:spPr bwMode="auto">
                  <a:xfrm>
                    <a:off x="2294596" y="3699355"/>
                    <a:ext cx="72352" cy="7235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56" name="Oval 932"/>
                  <p:cNvSpPr>
                    <a:spLocks noChangeAspect="1" noChangeArrowheads="1"/>
                  </p:cNvSpPr>
                  <p:nvPr/>
                </p:nvSpPr>
                <p:spPr bwMode="auto">
                  <a:xfrm>
                    <a:off x="6361580" y="3960841"/>
                    <a:ext cx="72352" cy="72353"/>
                  </a:xfrm>
                  <a:prstGeom prst="ellipse">
                    <a:avLst/>
                  </a:prstGeom>
                  <a:grpFill/>
                  <a:ln>
                    <a:noFill/>
                  </a:ln>
                  <a:effectLst/>
                </p:spPr>
                <p:txBody>
                  <a:bodyPr wrap="none" anchor="ctr"/>
                  <a:lstStyle/>
                  <a:p>
                    <a:endParaRPr lang="en-US" dirty="0">
                      <a:solidFill>
                        <a:srgbClr val="FFFFFF"/>
                      </a:solidFill>
                    </a:endParaRPr>
                  </a:p>
                </p:txBody>
              </p:sp>
              <p:sp>
                <p:nvSpPr>
                  <p:cNvPr id="2757" name="Oval 1012"/>
                  <p:cNvSpPr>
                    <a:spLocks noChangeAspect="1" noChangeArrowheads="1"/>
                  </p:cNvSpPr>
                  <p:nvPr/>
                </p:nvSpPr>
                <p:spPr bwMode="auto">
                  <a:xfrm>
                    <a:off x="6172448" y="4309911"/>
                    <a:ext cx="72353" cy="72352"/>
                  </a:xfrm>
                  <a:prstGeom prst="ellipse">
                    <a:avLst/>
                  </a:prstGeom>
                  <a:grpFill/>
                  <a:ln>
                    <a:noFill/>
                  </a:ln>
                  <a:effectLst/>
                </p:spPr>
                <p:txBody>
                  <a:bodyPr wrap="none" anchor="ctr"/>
                  <a:lstStyle/>
                  <a:p>
                    <a:endParaRPr lang="en-US" dirty="0">
                      <a:solidFill>
                        <a:srgbClr val="FFFFFF"/>
                      </a:solidFill>
                    </a:endParaRPr>
                  </a:p>
                </p:txBody>
              </p:sp>
              <p:sp>
                <p:nvSpPr>
                  <p:cNvPr id="2758" name="Oval 1071"/>
                  <p:cNvSpPr>
                    <a:spLocks noChangeAspect="1" noChangeArrowheads="1"/>
                  </p:cNvSpPr>
                  <p:nvPr/>
                </p:nvSpPr>
                <p:spPr bwMode="auto">
                  <a:xfrm>
                    <a:off x="6739846" y="4572666"/>
                    <a:ext cx="72352" cy="72353"/>
                  </a:xfrm>
                  <a:prstGeom prst="ellipse">
                    <a:avLst/>
                  </a:prstGeom>
                  <a:grpFill/>
                  <a:ln>
                    <a:noFill/>
                  </a:ln>
                  <a:effectLst/>
                </p:spPr>
                <p:txBody>
                  <a:bodyPr wrap="none" anchor="ctr"/>
                  <a:lstStyle/>
                  <a:p>
                    <a:endParaRPr lang="en-US" dirty="0">
                      <a:solidFill>
                        <a:srgbClr val="FFFFFF"/>
                      </a:solidFill>
                    </a:endParaRPr>
                  </a:p>
                </p:txBody>
              </p:sp>
              <p:sp>
                <p:nvSpPr>
                  <p:cNvPr id="2759" name="Oval 1109"/>
                  <p:cNvSpPr>
                    <a:spLocks noChangeAspect="1" noChangeArrowheads="1"/>
                  </p:cNvSpPr>
                  <p:nvPr/>
                </p:nvSpPr>
                <p:spPr bwMode="auto">
                  <a:xfrm>
                    <a:off x="2957194" y="4834151"/>
                    <a:ext cx="72352" cy="7235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2761" name="Oval 1180"/>
                  <p:cNvSpPr>
                    <a:spLocks noChangeAspect="1" noChangeArrowheads="1"/>
                  </p:cNvSpPr>
                  <p:nvPr/>
                </p:nvSpPr>
                <p:spPr bwMode="auto">
                  <a:xfrm>
                    <a:off x="6928978" y="5096906"/>
                    <a:ext cx="72353" cy="72352"/>
                  </a:xfrm>
                  <a:prstGeom prst="ellipse">
                    <a:avLst/>
                  </a:prstGeom>
                  <a:grpFill/>
                  <a:ln>
                    <a:noFill/>
                  </a:ln>
                  <a:effectLst/>
                </p:spPr>
                <p:txBody>
                  <a:bodyPr wrap="none" anchor="ctr"/>
                  <a:lstStyle/>
                  <a:p>
                    <a:endParaRPr lang="en-US" dirty="0">
                      <a:solidFill>
                        <a:srgbClr val="FFFFFF"/>
                      </a:solidFill>
                    </a:endParaRPr>
                  </a:p>
                </p:txBody>
              </p:sp>
            </p:grpSp>
            <p:grpSp>
              <p:nvGrpSpPr>
                <p:cNvPr id="1454" name="Group 1453"/>
                <p:cNvGrpSpPr/>
                <p:nvPr/>
              </p:nvGrpSpPr>
              <p:grpSpPr>
                <a:xfrm>
                  <a:off x="1188221" y="2485206"/>
                  <a:ext cx="5765571" cy="2631042"/>
                  <a:chOff x="1188221" y="2485206"/>
                  <a:chExt cx="5765571" cy="2631042"/>
                </a:xfrm>
                <a:grpFill/>
              </p:grpSpPr>
              <p:sp>
                <p:nvSpPr>
                  <p:cNvPr id="1455" name="Oval 1454"/>
                  <p:cNvSpPr/>
                  <p:nvPr/>
                </p:nvSpPr>
                <p:spPr bwMode="auto">
                  <a:xfrm>
                    <a:off x="6106886" y="3703320"/>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56" name="Oval 1455"/>
                  <p:cNvSpPr/>
                  <p:nvPr/>
                </p:nvSpPr>
                <p:spPr bwMode="auto">
                  <a:xfrm>
                    <a:off x="6389414" y="3184070"/>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57" name="Oval 1456"/>
                  <p:cNvSpPr/>
                  <p:nvPr/>
                </p:nvSpPr>
                <p:spPr bwMode="auto">
                  <a:xfrm>
                    <a:off x="6581006" y="2921728"/>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58" name="Oval 1457"/>
                  <p:cNvSpPr/>
                  <p:nvPr/>
                </p:nvSpPr>
                <p:spPr bwMode="auto">
                  <a:xfrm>
                    <a:off x="6483034" y="4312922"/>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59" name="Oval 1458"/>
                  <p:cNvSpPr/>
                  <p:nvPr/>
                </p:nvSpPr>
                <p:spPr bwMode="auto">
                  <a:xfrm>
                    <a:off x="5918066" y="4058198"/>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0" name="Oval 1459"/>
                  <p:cNvSpPr/>
                  <p:nvPr/>
                </p:nvSpPr>
                <p:spPr bwMode="auto">
                  <a:xfrm>
                    <a:off x="4309155" y="3184070"/>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1" name="Oval 1460"/>
                  <p:cNvSpPr/>
                  <p:nvPr/>
                </p:nvSpPr>
                <p:spPr bwMode="auto">
                  <a:xfrm>
                    <a:off x="4028305" y="2918462"/>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2" name="Oval 1461"/>
                  <p:cNvSpPr/>
                  <p:nvPr/>
                </p:nvSpPr>
                <p:spPr bwMode="auto">
                  <a:xfrm>
                    <a:off x="4123010" y="2742748"/>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3" name="Oval 1462"/>
                  <p:cNvSpPr/>
                  <p:nvPr/>
                </p:nvSpPr>
                <p:spPr bwMode="auto">
                  <a:xfrm>
                    <a:off x="4404948" y="2485206"/>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4" name="Oval 1463"/>
                  <p:cNvSpPr/>
                  <p:nvPr/>
                </p:nvSpPr>
                <p:spPr bwMode="auto">
                  <a:xfrm>
                    <a:off x="3931419" y="2485206"/>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5" name="Oval 1464"/>
                  <p:cNvSpPr/>
                  <p:nvPr/>
                </p:nvSpPr>
                <p:spPr bwMode="auto">
                  <a:xfrm>
                    <a:off x="3552597" y="2573380"/>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66" name="Oval 1465"/>
                  <p:cNvSpPr/>
                  <p:nvPr/>
                </p:nvSpPr>
                <p:spPr bwMode="auto">
                  <a:xfrm>
                    <a:off x="3647301" y="2837904"/>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27" name="Oval 2726"/>
                  <p:cNvSpPr/>
                  <p:nvPr/>
                </p:nvSpPr>
                <p:spPr bwMode="auto">
                  <a:xfrm>
                    <a:off x="1188221" y="2834636"/>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31" name="Oval 2730"/>
                  <p:cNvSpPr/>
                  <p:nvPr/>
                </p:nvSpPr>
                <p:spPr bwMode="auto">
                  <a:xfrm>
                    <a:off x="1188221" y="3184070"/>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32" name="Oval 2731"/>
                  <p:cNvSpPr/>
                  <p:nvPr/>
                </p:nvSpPr>
                <p:spPr bwMode="auto">
                  <a:xfrm>
                    <a:off x="1658484" y="3357153"/>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33" name="Oval 2732"/>
                  <p:cNvSpPr/>
                  <p:nvPr/>
                </p:nvSpPr>
                <p:spPr bwMode="auto">
                  <a:xfrm>
                    <a:off x="2040573" y="3445330"/>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35" name="Oval 2734"/>
                  <p:cNvSpPr/>
                  <p:nvPr/>
                </p:nvSpPr>
                <p:spPr bwMode="auto">
                  <a:xfrm>
                    <a:off x="2229984" y="3010536"/>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36" name="Oval 2735"/>
                  <p:cNvSpPr/>
                  <p:nvPr/>
                </p:nvSpPr>
                <p:spPr bwMode="auto">
                  <a:xfrm>
                    <a:off x="2314893" y="2921728"/>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37" name="Oval 2736"/>
                  <p:cNvSpPr/>
                  <p:nvPr/>
                </p:nvSpPr>
                <p:spPr bwMode="auto">
                  <a:xfrm>
                    <a:off x="1851162" y="2745560"/>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38" name="Oval 2737"/>
                  <p:cNvSpPr/>
                  <p:nvPr/>
                </p:nvSpPr>
                <p:spPr bwMode="auto">
                  <a:xfrm>
                    <a:off x="2705449" y="4581043"/>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739" name="Oval 2738"/>
                  <p:cNvSpPr/>
                  <p:nvPr/>
                </p:nvSpPr>
                <p:spPr bwMode="auto">
                  <a:xfrm>
                    <a:off x="6679472" y="4841928"/>
                    <a:ext cx="274320" cy="274320"/>
                  </a:xfrm>
                  <a:prstGeom prst="ellipse">
                    <a:avLst/>
                  </a:prstGeom>
                  <a:solidFill>
                    <a:schemeClr val="accent5">
                      <a:alpha val="6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sp>
            <p:nvSpPr>
              <p:cNvPr id="1384" name="Rectangle 1383"/>
              <p:cNvSpPr/>
              <p:nvPr/>
            </p:nvSpPr>
            <p:spPr>
              <a:xfrm>
                <a:off x="6552311" y="5123103"/>
                <a:ext cx="2809660" cy="698156"/>
              </a:xfrm>
              <a:prstGeom prst="rect">
                <a:avLst/>
              </a:prstGeom>
              <a:solidFill>
                <a:srgbClr val="00B0F0"/>
              </a:solidFill>
              <a:ln w="9525" cap="flat" cmpd="sng" algn="ctr">
                <a:solidFill>
                  <a:schemeClr val="tx1"/>
                </a:solidFill>
                <a:prstDash val="solid"/>
              </a:ln>
              <a:effectLst/>
            </p:spPr>
            <p:txBody>
              <a:bodyPr lIns="261154" tIns="65290" rIns="130578" bIns="130578" rtlCol="0" anchor="b" anchorCtr="0"/>
              <a:lstStyle/>
              <a:p>
                <a:pPr algn="r" defTabSz="1218459"/>
                <a:r>
                  <a:rPr lang="ru-RU" sz="1400" dirty="0" smtClean="0">
                    <a:solidFill>
                      <a:srgbClr val="FFFFFF">
                        <a:alpha val="99000"/>
                      </a:srgbClr>
                    </a:solidFill>
                    <a:ea typeface="Segoe UI" pitchFamily="34" charset="0"/>
                    <a:cs typeface="Segoe UI" pitchFamily="34" charset="0"/>
                  </a:rPr>
                  <a:t>Автоматизация</a:t>
                </a:r>
                <a:endParaRPr lang="en-US" sz="1400" dirty="0">
                  <a:solidFill>
                    <a:srgbClr val="FFFFFF">
                      <a:alpha val="99000"/>
                    </a:srgbClr>
                  </a:solidFill>
                  <a:ea typeface="Segoe UI" pitchFamily="34" charset="0"/>
                  <a:cs typeface="Segoe UI" pitchFamily="34" charset="0"/>
                </a:endParaRPr>
              </a:p>
            </p:txBody>
          </p:sp>
          <p:sp>
            <p:nvSpPr>
              <p:cNvPr id="1385" name="Rectangle 1384"/>
              <p:cNvSpPr/>
              <p:nvPr/>
            </p:nvSpPr>
            <p:spPr>
              <a:xfrm>
                <a:off x="6552311" y="6027777"/>
                <a:ext cx="2809660" cy="698156"/>
              </a:xfrm>
              <a:prstGeom prst="rect">
                <a:avLst/>
              </a:prstGeom>
              <a:solidFill>
                <a:srgbClr val="00B0F0"/>
              </a:solidFill>
              <a:ln w="9525" cap="flat" cmpd="sng" algn="ctr">
                <a:solidFill>
                  <a:schemeClr val="tx1"/>
                </a:solidFill>
                <a:prstDash val="solid"/>
              </a:ln>
              <a:effectLst/>
            </p:spPr>
            <p:txBody>
              <a:bodyPr lIns="261154" tIns="65290" rIns="130578" bIns="130578" rtlCol="0" anchor="b" anchorCtr="0"/>
              <a:lstStyle/>
              <a:p>
                <a:pPr algn="r" defTabSz="1218459"/>
                <a:r>
                  <a:rPr lang="ru-RU" dirty="0" smtClean="0">
                    <a:solidFill>
                      <a:srgbClr val="FFFFFF">
                        <a:alpha val="99000"/>
                      </a:srgbClr>
                    </a:solidFill>
                    <a:ea typeface="Segoe UI" pitchFamily="34" charset="0"/>
                    <a:cs typeface="Segoe UI" pitchFamily="34" charset="0"/>
                  </a:rPr>
                  <a:t>Гибкость</a:t>
                </a:r>
                <a:endParaRPr lang="en-US" dirty="0">
                  <a:solidFill>
                    <a:srgbClr val="FFFFFF">
                      <a:alpha val="99000"/>
                    </a:srgbClr>
                  </a:solidFill>
                  <a:ea typeface="Segoe UI" pitchFamily="34" charset="0"/>
                  <a:cs typeface="Segoe UI" pitchFamily="34" charset="0"/>
                </a:endParaRPr>
              </a:p>
            </p:txBody>
          </p:sp>
          <p:sp>
            <p:nvSpPr>
              <p:cNvPr id="1386" name="Rectangle 1385"/>
              <p:cNvSpPr/>
              <p:nvPr/>
            </p:nvSpPr>
            <p:spPr>
              <a:xfrm>
                <a:off x="9484555" y="5123103"/>
                <a:ext cx="3934496" cy="698156"/>
              </a:xfrm>
              <a:prstGeom prst="rect">
                <a:avLst/>
              </a:prstGeom>
              <a:solidFill>
                <a:srgbClr val="00B0F0"/>
              </a:solidFill>
              <a:ln w="9525" cap="flat" cmpd="sng" algn="ctr">
                <a:solidFill>
                  <a:schemeClr val="tx1"/>
                </a:solidFill>
                <a:prstDash val="solid"/>
              </a:ln>
              <a:effectLst/>
            </p:spPr>
            <p:txBody>
              <a:bodyPr lIns="261154" tIns="65290" rIns="130578" bIns="130578" rtlCol="0" anchor="b" anchorCtr="0"/>
              <a:lstStyle/>
              <a:p>
                <a:pPr algn="r" defTabSz="1218459"/>
                <a:r>
                  <a:rPr lang="ru-RU" sz="1600" dirty="0" smtClean="0">
                    <a:solidFill>
                      <a:srgbClr val="FFFFFF">
                        <a:alpha val="99000"/>
                      </a:srgbClr>
                    </a:solidFill>
                    <a:ea typeface="Segoe UI" pitchFamily="34" charset="0"/>
                    <a:cs typeface="Segoe UI" pitchFamily="34" charset="0"/>
                  </a:rPr>
                  <a:t>Управление ресурсами</a:t>
                </a:r>
                <a:endParaRPr lang="en-US" sz="1600" dirty="0">
                  <a:solidFill>
                    <a:srgbClr val="FFFFFF">
                      <a:alpha val="99000"/>
                    </a:srgbClr>
                  </a:solidFill>
                  <a:ea typeface="Segoe UI" pitchFamily="34" charset="0"/>
                  <a:cs typeface="Segoe UI" pitchFamily="34" charset="0"/>
                </a:endParaRPr>
              </a:p>
            </p:txBody>
          </p:sp>
          <p:sp>
            <p:nvSpPr>
              <p:cNvPr id="1387" name="Rectangle 1386"/>
              <p:cNvSpPr/>
              <p:nvPr/>
            </p:nvSpPr>
            <p:spPr>
              <a:xfrm>
                <a:off x="9476706" y="6027777"/>
                <a:ext cx="3934496" cy="698156"/>
              </a:xfrm>
              <a:prstGeom prst="rect">
                <a:avLst/>
              </a:prstGeom>
              <a:solidFill>
                <a:srgbClr val="00B0F0"/>
              </a:solidFill>
              <a:ln w="9525" cap="flat" cmpd="sng" algn="ctr">
                <a:solidFill>
                  <a:schemeClr val="tx1"/>
                </a:solidFill>
                <a:prstDash val="solid"/>
              </a:ln>
              <a:effectLst/>
            </p:spPr>
            <p:txBody>
              <a:bodyPr lIns="261154" tIns="65290" rIns="130578" bIns="130578" rtlCol="0" anchor="b" anchorCtr="0"/>
              <a:lstStyle/>
              <a:p>
                <a:pPr algn="r" defTabSz="1218459"/>
                <a:r>
                  <a:rPr lang="ru-RU" sz="1400" dirty="0" smtClean="0">
                    <a:solidFill>
                      <a:srgbClr val="FFFFFF">
                        <a:alpha val="99000"/>
                      </a:srgbClr>
                    </a:solidFill>
                    <a:ea typeface="Segoe UI" pitchFamily="34" charset="0"/>
                    <a:cs typeface="Segoe UI" pitchFamily="34" charset="0"/>
                  </a:rPr>
                  <a:t>Оплата по использованию</a:t>
                </a:r>
                <a:endParaRPr lang="en-US" sz="1400" dirty="0">
                  <a:solidFill>
                    <a:srgbClr val="FFFFFF">
                      <a:alpha val="99000"/>
                    </a:srgbClr>
                  </a:solidFill>
                  <a:ea typeface="Segoe UI" pitchFamily="34" charset="0"/>
                  <a:cs typeface="Segoe UI" pitchFamily="34" charset="0"/>
                </a:endParaRPr>
              </a:p>
            </p:txBody>
          </p:sp>
          <p:sp>
            <p:nvSpPr>
              <p:cNvPr id="1388" name="Freeform 123"/>
              <p:cNvSpPr>
                <a:spLocks noEditPoints="1"/>
              </p:cNvSpPr>
              <p:nvPr/>
            </p:nvSpPr>
            <p:spPr bwMode="black">
              <a:xfrm>
                <a:off x="6994669" y="5253834"/>
                <a:ext cx="449020" cy="436694"/>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FFFFFF"/>
              </a:solidFill>
              <a:ln>
                <a:noFill/>
              </a:ln>
              <a:extLst/>
            </p:spPr>
            <p:txBody>
              <a:bodyPr vert="horz" wrap="square" lIns="130578" tIns="65290" rIns="130578" bIns="65290" numCol="1" anchor="t" anchorCtr="0" compatLnSpc="1">
                <a:prstTxWarp prst="textNoShape">
                  <a:avLst/>
                </a:prstTxWarp>
              </a:bodyPr>
              <a:lstStyle/>
              <a:p>
                <a:endParaRPr lang="en-US" dirty="0">
                  <a:solidFill>
                    <a:srgbClr val="FFFFFF"/>
                  </a:solidFill>
                </a:endParaRPr>
              </a:p>
            </p:txBody>
          </p:sp>
          <p:pic>
            <p:nvPicPr>
              <p:cNvPr id="1441" name="Picture 1440"/>
              <p:cNvPicPr>
                <a:picLocks noChangeAspect="1"/>
              </p:cNvPicPr>
              <p:nvPr/>
            </p:nvPicPr>
            <p:blipFill rotWithShape="1">
              <a:blip r:embed="rId14" cstate="print">
                <a:clrChange>
                  <a:clrFrom>
                    <a:srgbClr val="4EB1E4"/>
                  </a:clrFrom>
                  <a:clrTo>
                    <a:srgbClr val="4EB1E4">
                      <a:alpha val="0"/>
                    </a:srgbClr>
                  </a:clrTo>
                </a:clrChange>
                <a:extLst>
                  <a:ext uri="{28A0092B-C50C-407E-A947-70E740481C1C}">
                    <a14:useLocalDpi xmlns:a14="http://schemas.microsoft.com/office/drawing/2010/main"/>
                  </a:ext>
                </a:extLst>
              </a:blip>
              <a:srcRect/>
              <a:stretch/>
            </p:blipFill>
            <p:spPr>
              <a:xfrm>
                <a:off x="9698902" y="5150463"/>
                <a:ext cx="493800" cy="643436"/>
              </a:xfrm>
              <a:prstGeom prst="rect">
                <a:avLst/>
              </a:prstGeom>
            </p:spPr>
          </p:pic>
          <p:pic>
            <p:nvPicPr>
              <p:cNvPr id="1450" name="Picture 1449"/>
              <p:cNvPicPr>
                <a:picLocks noChangeAspect="1"/>
              </p:cNvPicPr>
              <p:nvPr/>
            </p:nvPicPr>
            <p:blipFill rotWithShape="1">
              <a:blip r:embed="rId15" cstate="print">
                <a:clrChange>
                  <a:clrFrom>
                    <a:srgbClr val="4EB1E4"/>
                  </a:clrFrom>
                  <a:clrTo>
                    <a:srgbClr val="4EB1E4">
                      <a:alpha val="0"/>
                    </a:srgbClr>
                  </a:clrTo>
                </a:clrChange>
                <a:extLst>
                  <a:ext uri="{28A0092B-C50C-407E-A947-70E740481C1C}">
                    <a14:useLocalDpi xmlns:a14="http://schemas.microsoft.com/office/drawing/2010/main" val="0"/>
                  </a:ext>
                </a:extLst>
              </a:blip>
              <a:srcRect l="22861" t="54347" r="65276" b="24478"/>
              <a:stretch/>
            </p:blipFill>
            <p:spPr>
              <a:xfrm>
                <a:off x="6770159" y="6092530"/>
                <a:ext cx="898040" cy="568650"/>
              </a:xfrm>
              <a:prstGeom prst="rect">
                <a:avLst/>
              </a:prstGeom>
            </p:spPr>
          </p:pic>
          <p:pic>
            <p:nvPicPr>
              <p:cNvPr id="1451" name="Picture 1450"/>
              <p:cNvPicPr>
                <a:picLocks noChangeAspect="1"/>
              </p:cNvPicPr>
              <p:nvPr/>
            </p:nvPicPr>
            <p:blipFill rotWithShape="1">
              <a:blip r:embed="rId16" cstate="print">
                <a:clrChange>
                  <a:clrFrom>
                    <a:srgbClr val="4EB1E4"/>
                  </a:clrFrom>
                  <a:clrTo>
                    <a:srgbClr val="4EB1E4">
                      <a:alpha val="0"/>
                    </a:srgbClr>
                  </a:clrTo>
                </a:clrChange>
                <a:extLst>
                  <a:ext uri="{28A0092B-C50C-407E-A947-70E740481C1C}">
                    <a14:useLocalDpi xmlns:a14="http://schemas.microsoft.com/office/drawing/2010/main"/>
                  </a:ext>
                </a:extLst>
              </a:blip>
              <a:srcRect/>
              <a:stretch/>
            </p:blipFill>
            <p:spPr>
              <a:xfrm>
                <a:off x="9509761" y="5965355"/>
                <a:ext cx="763145" cy="823000"/>
              </a:xfrm>
              <a:prstGeom prst="rect">
                <a:avLst/>
              </a:prstGeom>
            </p:spPr>
          </p:pic>
        </p:grpSp>
        <p:sp>
          <p:nvSpPr>
            <p:cNvPr id="1391" name="Oval 1390"/>
            <p:cNvSpPr/>
            <p:nvPr/>
          </p:nvSpPr>
          <p:spPr bwMode="auto">
            <a:xfrm>
              <a:off x="2548643" y="6023808"/>
              <a:ext cx="183257" cy="137443"/>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13" name="Oval 1412"/>
            <p:cNvSpPr/>
            <p:nvPr/>
          </p:nvSpPr>
          <p:spPr bwMode="auto">
            <a:xfrm>
              <a:off x="1843643" y="5949488"/>
              <a:ext cx="183257" cy="137443"/>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42" fontAlgn="base">
                <a:spcBef>
                  <a:spcPct val="0"/>
                </a:spcBef>
                <a:spcAft>
                  <a:spcPct val="0"/>
                </a:spcAft>
              </a:pPr>
              <a:endParaRPr lang="en-US" sz="22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35065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ontent Placeholder 2"/>
          <p:cNvSpPr>
            <a:spLocks noGrp="1"/>
          </p:cNvSpPr>
          <p:nvPr>
            <p:ph type="body" sz="quarter" idx="10"/>
          </p:nvPr>
        </p:nvSpPr>
        <p:spPr>
          <a:xfrm>
            <a:off x="636374" y="3140968"/>
            <a:ext cx="2457450" cy="3024335"/>
          </a:xfrm>
        </p:spPr>
        <p:txBody>
          <a:bodyPr lIns="64008" tIns="32004" rIns="64008" bIns="32004">
            <a:normAutofit/>
          </a:bodyPr>
          <a:lstStyle/>
          <a:p>
            <a:pPr marL="0" defTabSz="767718"/>
            <a:r>
              <a:rPr lang="ru-RU" sz="1700" dirty="0" smtClean="0">
                <a:solidFill>
                  <a:schemeClr val="tx1">
                    <a:alpha val="99000"/>
                  </a:schemeClr>
                </a:solidFill>
              </a:rPr>
              <a:t>Использование </a:t>
            </a:r>
            <a:r>
              <a:rPr lang="en-US" sz="1700" dirty="0" smtClean="0">
                <a:solidFill>
                  <a:schemeClr val="tx1">
                    <a:alpha val="99000"/>
                  </a:schemeClr>
                </a:solidFill>
              </a:rPr>
              <a:t>Windows </a:t>
            </a:r>
            <a:r>
              <a:rPr lang="en-US" sz="1700" dirty="0">
                <a:solidFill>
                  <a:schemeClr val="tx1">
                    <a:alpha val="99000"/>
                  </a:schemeClr>
                </a:solidFill>
              </a:rPr>
              <a:t>Azure </a:t>
            </a:r>
            <a:r>
              <a:rPr lang="en-US" sz="1700" dirty="0">
                <a:solidFill>
                  <a:schemeClr val="accent2">
                    <a:alpha val="99000"/>
                  </a:schemeClr>
                </a:solidFill>
              </a:rPr>
              <a:t>Active Directory </a:t>
            </a:r>
            <a:r>
              <a:rPr lang="en-US" sz="1700" dirty="0" smtClean="0">
                <a:solidFill>
                  <a:schemeClr val="accent2">
                    <a:alpha val="99000"/>
                  </a:schemeClr>
                </a:solidFill>
              </a:rPr>
              <a:t> </a:t>
            </a:r>
            <a:r>
              <a:rPr lang="ru-RU" sz="1700" dirty="0" smtClean="0">
                <a:solidFill>
                  <a:schemeClr val="tx1">
                    <a:alpha val="99000"/>
                  </a:schemeClr>
                </a:solidFill>
              </a:rPr>
              <a:t>предоставляет управление доступом для облачных приложений и широкие возможности по интеграции с </a:t>
            </a:r>
            <a:r>
              <a:rPr lang="en-US" sz="1700" dirty="0" smtClean="0">
                <a:solidFill>
                  <a:schemeClr val="tx1">
                    <a:alpha val="99000"/>
                  </a:schemeClr>
                </a:solidFill>
              </a:rPr>
              <a:t>Microsoft Office 365, Dynamics CRM Online, Windows </a:t>
            </a:r>
            <a:r>
              <a:rPr lang="en-US" sz="1700" dirty="0" err="1" smtClean="0">
                <a:solidFill>
                  <a:schemeClr val="tx1">
                    <a:alpha val="99000"/>
                  </a:schemeClr>
                </a:solidFill>
              </a:rPr>
              <a:t>Intune</a:t>
            </a:r>
            <a:r>
              <a:rPr lang="ru-RU" sz="1700" dirty="0" smtClean="0">
                <a:solidFill>
                  <a:schemeClr val="tx1">
                    <a:alpha val="99000"/>
                  </a:schemeClr>
                </a:solidFill>
              </a:rPr>
              <a:t> или другими сторонними облачными сервисами.</a:t>
            </a:r>
            <a:endParaRPr lang="en-US" sz="1700" dirty="0">
              <a:solidFill>
                <a:schemeClr val="tx1">
                  <a:alpha val="99000"/>
                </a:schemeClr>
              </a:solidFill>
            </a:endParaRPr>
          </a:p>
          <a:p>
            <a:pPr marL="0" defTabSz="767718"/>
            <a:endParaRPr lang="en-US" sz="1700" dirty="0">
              <a:solidFill>
                <a:schemeClr val="tx1">
                  <a:alpha val="99000"/>
                </a:schemeClr>
              </a:solidFill>
            </a:endParaRPr>
          </a:p>
        </p:txBody>
      </p:sp>
      <p:sp>
        <p:nvSpPr>
          <p:cNvPr id="36" name="Content Placeholder 2"/>
          <p:cNvSpPr txBox="1">
            <a:spLocks/>
          </p:cNvSpPr>
          <p:nvPr/>
        </p:nvSpPr>
        <p:spPr>
          <a:xfrm>
            <a:off x="3374267" y="3068960"/>
            <a:ext cx="2457450" cy="2391424"/>
          </a:xfrm>
          <a:prstGeom prst="rect">
            <a:avLst/>
          </a:prstGeom>
        </p:spPr>
        <p:txBody>
          <a:bodyPr vert="horz" wrap="square" lIns="64008" tIns="32004" rIns="64008" bIns="32004" rtlCol="0">
            <a:spAutoFit/>
          </a:bodyPr>
          <a:lstStyle>
            <a:lvl1pPr marL="3811" indent="0" algn="l" defTabSz="1096796" rtl="0" eaLnBrk="1" latinLnBrk="0" hangingPunct="1">
              <a:lnSpc>
                <a:spcPct val="90000"/>
              </a:lnSpc>
              <a:spcBef>
                <a:spcPts val="0"/>
              </a:spcBef>
              <a:spcAft>
                <a:spcPts val="1080"/>
              </a:spcAft>
              <a:buSzPct val="80000"/>
              <a:buFont typeface="Arial" pitchFamily="34" charset="0"/>
              <a:buNone/>
              <a:defRPr sz="4800" kern="1200" spc="-120" baseline="0">
                <a:gradFill>
                  <a:gsLst>
                    <a:gs pos="0">
                      <a:srgbClr val="595959"/>
                    </a:gs>
                    <a:gs pos="86000">
                      <a:srgbClr val="595959"/>
                    </a:gs>
                  </a:gsLst>
                  <a:lin ang="5400000" scaled="0"/>
                </a:gradFill>
                <a:latin typeface="Segoe UI Light" pitchFamily="34" charset="0"/>
                <a:ea typeface="+mn-ea"/>
                <a:cs typeface="+mn-cs"/>
              </a:defRPr>
            </a:lvl1pPr>
            <a:lvl2pPr marL="3811" indent="0" algn="l" defTabSz="1096796" rtl="0" eaLnBrk="1" latinLnBrk="0" hangingPunct="1">
              <a:lnSpc>
                <a:spcPct val="90000"/>
              </a:lnSpc>
              <a:spcBef>
                <a:spcPts val="0"/>
              </a:spcBef>
              <a:buSzPct val="80000"/>
              <a:buFont typeface="Arial" pitchFamily="34" charset="0"/>
              <a:buNone/>
              <a:tabLst>
                <a:tab pos="755984" algn="l"/>
              </a:tabLst>
              <a:defRPr sz="2400" kern="1200" spc="-60" baseline="0">
                <a:gradFill>
                  <a:gsLst>
                    <a:gs pos="0">
                      <a:srgbClr val="595959"/>
                    </a:gs>
                    <a:gs pos="86000">
                      <a:srgbClr val="595959"/>
                    </a:gs>
                  </a:gsLst>
                  <a:lin ang="5400000" scaled="0"/>
                </a:gradFill>
                <a:latin typeface="+mn-lt"/>
                <a:ea typeface="+mn-ea"/>
                <a:cs typeface="+mn-cs"/>
              </a:defRPr>
            </a:lvl2pPr>
            <a:lvl3pPr marL="1510746" indent="-483897" algn="l" defTabSz="1096796" rtl="0" eaLnBrk="1" latinLnBrk="0" hangingPunct="1">
              <a:lnSpc>
                <a:spcPct val="90000"/>
              </a:lnSpc>
              <a:spcBef>
                <a:spcPct val="20000"/>
              </a:spcBef>
              <a:buSzPct val="80000"/>
              <a:buFontTx/>
              <a:buBlip>
                <a:blip r:embed="rId3"/>
              </a:buBlip>
              <a:defRPr sz="29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926058" indent="-415312" algn="l" defTabSz="1096796" rtl="0" eaLnBrk="1" latinLnBrk="0" hangingPunct="1">
              <a:lnSpc>
                <a:spcPct val="90000"/>
              </a:lnSpc>
              <a:spcBef>
                <a:spcPct val="20000"/>
              </a:spcBef>
              <a:buSzPct val="80000"/>
              <a:buFontTx/>
              <a:buBlip>
                <a:blip r:embed="rId3"/>
              </a:buBlip>
              <a:tabLst>
                <a:tab pos="1096840" algn="l"/>
              </a:tabLst>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2329940" indent="-403882" algn="l" defTabSz="1096796"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3016193"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5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988"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3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1" defTabSz="767718"/>
            <a:r>
              <a:rPr lang="ru-RU" dirty="0" smtClean="0">
                <a:solidFill>
                  <a:schemeClr val="tx1">
                    <a:alpha val="99000"/>
                  </a:schemeClr>
                </a:solidFill>
                <a:latin typeface="Segoe UI Light" pitchFamily="34" charset="0"/>
              </a:rPr>
              <a:t>Простая реализация </a:t>
            </a:r>
            <a:r>
              <a:rPr lang="en-US" dirty="0" smtClean="0">
                <a:solidFill>
                  <a:schemeClr val="tx1">
                    <a:alpha val="99000"/>
                  </a:schemeClr>
                </a:solidFill>
                <a:latin typeface="Segoe UI Light" pitchFamily="34" charset="0"/>
              </a:rPr>
              <a:t>Single Sign On</a:t>
            </a:r>
            <a:r>
              <a:rPr lang="ru-RU" dirty="0" smtClean="0">
                <a:solidFill>
                  <a:schemeClr val="tx1">
                    <a:alpha val="99000"/>
                  </a:schemeClr>
                </a:solidFill>
                <a:latin typeface="Segoe UI Light" pitchFamily="34" charset="0"/>
              </a:rPr>
              <a:t> – с использованием </a:t>
            </a:r>
            <a:r>
              <a:rPr lang="en-US" dirty="0" smtClean="0">
                <a:solidFill>
                  <a:schemeClr val="tx1">
                    <a:alpha val="99000"/>
                  </a:schemeClr>
                </a:solidFill>
                <a:latin typeface="Segoe UI Light" pitchFamily="34" charset="0"/>
              </a:rPr>
              <a:t>Live ID, Facebook, Yahoo, Google</a:t>
            </a:r>
            <a:endParaRPr lang="ru-RU" dirty="0" smtClean="0">
              <a:solidFill>
                <a:schemeClr val="tx1">
                  <a:alpha val="99000"/>
                </a:schemeClr>
              </a:solidFill>
              <a:latin typeface="Segoe UI Light" pitchFamily="34" charset="0"/>
            </a:endParaRPr>
          </a:p>
          <a:p>
            <a:pPr marL="0" lvl="1" defTabSz="767718"/>
            <a:r>
              <a:rPr lang="en-US" dirty="0" smtClean="0">
                <a:solidFill>
                  <a:schemeClr val="tx1">
                    <a:alpha val="99000"/>
                  </a:schemeClr>
                </a:solidFill>
                <a:latin typeface="Segoe UI Light" pitchFamily="34" charset="0"/>
              </a:rPr>
              <a:t>&amp; Active Directory</a:t>
            </a:r>
            <a:endParaRPr lang="en-US" dirty="0" smtClean="0">
              <a:solidFill>
                <a:schemeClr val="tx1">
                  <a:alpha val="99000"/>
                </a:schemeClr>
              </a:solidFill>
            </a:endParaRPr>
          </a:p>
        </p:txBody>
      </p:sp>
      <p:sp>
        <p:nvSpPr>
          <p:cNvPr id="37" name="Content Placeholder 2"/>
          <p:cNvSpPr txBox="1">
            <a:spLocks/>
          </p:cNvSpPr>
          <p:nvPr/>
        </p:nvSpPr>
        <p:spPr>
          <a:xfrm>
            <a:off x="6075771" y="3068960"/>
            <a:ext cx="2457450" cy="3091616"/>
          </a:xfrm>
          <a:prstGeom prst="rect">
            <a:avLst/>
          </a:prstGeom>
        </p:spPr>
        <p:txBody>
          <a:bodyPr vert="horz" wrap="square" lIns="64008" tIns="32004" rIns="64008" bIns="32004" rtlCol="0">
            <a:spAutoFit/>
          </a:bodyPr>
          <a:lstStyle>
            <a:lvl1pPr marL="3811" indent="0" algn="l" defTabSz="1096796" rtl="0" eaLnBrk="1" latinLnBrk="0" hangingPunct="1">
              <a:lnSpc>
                <a:spcPct val="90000"/>
              </a:lnSpc>
              <a:spcBef>
                <a:spcPts val="0"/>
              </a:spcBef>
              <a:spcAft>
                <a:spcPts val="1080"/>
              </a:spcAft>
              <a:buSzPct val="80000"/>
              <a:buFont typeface="Arial" pitchFamily="34" charset="0"/>
              <a:buNone/>
              <a:defRPr sz="4800" kern="1200" spc="-120" baseline="0">
                <a:gradFill>
                  <a:gsLst>
                    <a:gs pos="0">
                      <a:srgbClr val="595959"/>
                    </a:gs>
                    <a:gs pos="86000">
                      <a:srgbClr val="595959"/>
                    </a:gs>
                  </a:gsLst>
                  <a:lin ang="5400000" scaled="0"/>
                </a:gradFill>
                <a:latin typeface="Segoe UI Light" pitchFamily="34" charset="0"/>
                <a:ea typeface="+mn-ea"/>
                <a:cs typeface="+mn-cs"/>
              </a:defRPr>
            </a:lvl1pPr>
            <a:lvl2pPr marL="3811" indent="0" algn="l" defTabSz="1096796" rtl="0" eaLnBrk="1" latinLnBrk="0" hangingPunct="1">
              <a:lnSpc>
                <a:spcPct val="90000"/>
              </a:lnSpc>
              <a:spcBef>
                <a:spcPts val="0"/>
              </a:spcBef>
              <a:buSzPct val="80000"/>
              <a:buFont typeface="Arial" pitchFamily="34" charset="0"/>
              <a:buNone/>
              <a:tabLst>
                <a:tab pos="755984" algn="l"/>
              </a:tabLst>
              <a:defRPr sz="2400" kern="1200" spc="-60" baseline="0">
                <a:gradFill>
                  <a:gsLst>
                    <a:gs pos="0">
                      <a:srgbClr val="595959"/>
                    </a:gs>
                    <a:gs pos="86000">
                      <a:srgbClr val="595959"/>
                    </a:gs>
                  </a:gsLst>
                  <a:lin ang="5400000" scaled="0"/>
                </a:gradFill>
                <a:latin typeface="+mn-lt"/>
                <a:ea typeface="+mn-ea"/>
                <a:cs typeface="+mn-cs"/>
              </a:defRPr>
            </a:lvl2pPr>
            <a:lvl3pPr marL="1510746" indent="-483897" algn="l" defTabSz="1096796" rtl="0" eaLnBrk="1" latinLnBrk="0" hangingPunct="1">
              <a:lnSpc>
                <a:spcPct val="90000"/>
              </a:lnSpc>
              <a:spcBef>
                <a:spcPct val="20000"/>
              </a:spcBef>
              <a:buSzPct val="80000"/>
              <a:buFontTx/>
              <a:buBlip>
                <a:blip r:embed="rId3"/>
              </a:buBlip>
              <a:defRPr sz="29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926058" indent="-415312" algn="l" defTabSz="1096796" rtl="0" eaLnBrk="1" latinLnBrk="0" hangingPunct="1">
              <a:lnSpc>
                <a:spcPct val="90000"/>
              </a:lnSpc>
              <a:spcBef>
                <a:spcPct val="20000"/>
              </a:spcBef>
              <a:buSzPct val="80000"/>
              <a:buFontTx/>
              <a:buBlip>
                <a:blip r:embed="rId3"/>
              </a:buBlip>
              <a:tabLst>
                <a:tab pos="1096840" algn="l"/>
              </a:tabLst>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2329940" indent="-403882" algn="l" defTabSz="1096796"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3016193"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5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988"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3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1" defTabSz="767718"/>
            <a:r>
              <a:rPr lang="ru-RU" dirty="0" smtClean="0">
                <a:solidFill>
                  <a:schemeClr val="tx1">
                    <a:alpha val="99000"/>
                  </a:schemeClr>
                </a:solidFill>
                <a:latin typeface="Segoe UI Light" pitchFamily="34" charset="0"/>
              </a:rPr>
              <a:t>Поддержка индустриальных стандартов и существующих </a:t>
            </a:r>
            <a:r>
              <a:rPr lang="en-US" dirty="0" smtClean="0">
                <a:solidFill>
                  <a:schemeClr val="tx1">
                    <a:alpha val="99000"/>
                  </a:schemeClr>
                </a:solidFill>
                <a:latin typeface="Segoe UI Light" pitchFamily="34" charset="0"/>
              </a:rPr>
              <a:t>.NET API</a:t>
            </a:r>
          </a:p>
          <a:p>
            <a:pPr marL="0" defTabSz="767718"/>
            <a:endParaRPr lang="en-US" sz="1700" dirty="0">
              <a:solidFill>
                <a:srgbClr val="FFFFFF">
                  <a:alpha val="99000"/>
                </a:srgbClr>
              </a:solidFill>
            </a:endParaRPr>
          </a:p>
          <a:p>
            <a:pPr marL="0" defTabSz="767718"/>
            <a:endParaRPr lang="en-US" sz="1700" dirty="0">
              <a:solidFill>
                <a:srgbClr val="FFFFFF">
                  <a:alpha val="99000"/>
                </a:srgbClr>
              </a:solidFill>
            </a:endParaRPr>
          </a:p>
          <a:p>
            <a:pPr marL="0" defTabSz="767718"/>
            <a:endParaRPr lang="en-US" sz="1700" dirty="0">
              <a:solidFill>
                <a:srgbClr val="FFFFFF">
                  <a:alpha val="99000"/>
                </a:srgbClr>
              </a:solidFill>
            </a:endParaRPr>
          </a:p>
          <a:p>
            <a:pPr marL="0" defTabSz="767718"/>
            <a:endParaRPr lang="en-US" sz="1700" dirty="0">
              <a:solidFill>
                <a:srgbClr val="FFFFFF">
                  <a:alpha val="99000"/>
                </a:srgbClr>
              </a:solidFill>
            </a:endParaRPr>
          </a:p>
        </p:txBody>
      </p:sp>
      <p:sp>
        <p:nvSpPr>
          <p:cNvPr id="41" name="Rectangle 40"/>
          <p:cNvSpPr/>
          <p:nvPr/>
        </p:nvSpPr>
        <p:spPr>
          <a:xfrm>
            <a:off x="298736" y="2051352"/>
            <a:ext cx="7769942" cy="693109"/>
          </a:xfrm>
          <a:prstGeom prst="rect">
            <a:avLst/>
          </a:prstGeom>
        </p:spPr>
        <p:txBody>
          <a:bodyPr wrap="square" lIns="76805" tIns="38403" rIns="76805" bIns="38403">
            <a:spAutoFit/>
          </a:bodyPr>
          <a:lstStyle/>
          <a:p>
            <a:pPr defTabSz="767718"/>
            <a:r>
              <a:rPr lang="en-US" sz="2000" spc="-71" dirty="0" smtClean="0">
                <a:solidFill>
                  <a:srgbClr val="8CC600">
                    <a:alpha val="99000"/>
                  </a:srgbClr>
                </a:solidFill>
                <a:latin typeface="Segoe UI Light" pitchFamily="34" charset="0"/>
              </a:rPr>
              <a:t>Windows Azure </a:t>
            </a:r>
            <a:r>
              <a:rPr lang="ru-RU" sz="2000" spc="-71" dirty="0" smtClean="0">
                <a:solidFill>
                  <a:srgbClr val="8CC600">
                    <a:alpha val="99000"/>
                  </a:srgbClr>
                </a:solidFill>
                <a:latin typeface="Segoe UI Light" pitchFamily="34" charset="0"/>
              </a:rPr>
              <a:t>предоставляет управление идентификацией и доступом идентификацией для облачных приложений на уровне платформы</a:t>
            </a:r>
            <a:endParaRPr lang="en-US" sz="2000" spc="-71" dirty="0">
              <a:solidFill>
                <a:srgbClr val="8CC600">
                  <a:alpha val="99000"/>
                </a:srgbClr>
              </a:solidFill>
              <a:latin typeface="Segoe UI Light" pitchFamily="34" charset="0"/>
            </a:endParaRPr>
          </a:p>
        </p:txBody>
      </p:sp>
      <p:grpSp>
        <p:nvGrpSpPr>
          <p:cNvPr id="84" name="Group 83"/>
          <p:cNvGrpSpPr/>
          <p:nvPr/>
        </p:nvGrpSpPr>
        <p:grpSpPr>
          <a:xfrm>
            <a:off x="70209" y="1200397"/>
            <a:ext cx="8928992" cy="725918"/>
            <a:chOff x="1146730" y="2023214"/>
            <a:chExt cx="12436116" cy="871101"/>
          </a:xfrm>
        </p:grpSpPr>
        <p:grpSp>
          <p:nvGrpSpPr>
            <p:cNvPr id="85" name="Group 84"/>
            <p:cNvGrpSpPr/>
            <p:nvPr/>
          </p:nvGrpSpPr>
          <p:grpSpPr>
            <a:xfrm>
              <a:off x="1146730" y="2023215"/>
              <a:ext cx="1047830" cy="871100"/>
              <a:chOff x="716707" y="1676400"/>
              <a:chExt cx="654894" cy="725917"/>
            </a:xfrm>
            <a:solidFill>
              <a:srgbClr val="00A1DA"/>
            </a:solidFill>
          </p:grpSpPr>
          <p:sp>
            <p:nvSpPr>
              <p:cNvPr id="126" name="Rectangle 125"/>
              <p:cNvSpPr/>
              <p:nvPr/>
            </p:nvSpPr>
            <p:spPr>
              <a:xfrm>
                <a:off x="716707" y="1676400"/>
                <a:ext cx="654894" cy="725917"/>
              </a:xfrm>
              <a:prstGeom prst="rect">
                <a:avLst/>
              </a:prstGeom>
              <a:solidFill>
                <a:srgbClr val="00A1DA">
                  <a:alpha val="52000"/>
                </a:srgbClr>
              </a:solidFill>
              <a:ln w="9525" cap="flat" cmpd="sng" algn="ctr">
                <a:noFill/>
                <a:prstDash val="solid"/>
              </a:ln>
              <a:effectLst/>
            </p:spPr>
            <p:txBody>
              <a:bodyPr lIns="0" tIns="91440" rIns="91440" bIns="91440" rtlCol="0" anchor="b" anchorCtr="0"/>
              <a:lstStyle/>
              <a:p>
                <a:pPr algn="r" defTabSz="1218459"/>
                <a:r>
                  <a:rPr lang="en-US" dirty="0">
                    <a:solidFill>
                      <a:srgbClr val="FFFFFF">
                        <a:alpha val="99000"/>
                      </a:srgbClr>
                    </a:solidFill>
                    <a:ea typeface="Segoe UI" pitchFamily="34" charset="0"/>
                    <a:cs typeface="Segoe UI" pitchFamily="34" charset="0"/>
                  </a:rPr>
                  <a:t>CDN</a:t>
                </a:r>
              </a:p>
            </p:txBody>
          </p:sp>
          <p:pic>
            <p:nvPicPr>
              <p:cNvPr id="127" name="Picture 5"/>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878761" y="1752600"/>
                <a:ext cx="330785" cy="3091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 name="Group 85"/>
            <p:cNvGrpSpPr/>
            <p:nvPr/>
          </p:nvGrpSpPr>
          <p:grpSpPr>
            <a:xfrm>
              <a:off x="2343284" y="2023215"/>
              <a:ext cx="1341120" cy="871100"/>
              <a:chOff x="1447800" y="1676400"/>
              <a:chExt cx="838200" cy="725917"/>
            </a:xfrm>
            <a:solidFill>
              <a:srgbClr val="00A1DA"/>
            </a:solidFill>
          </p:grpSpPr>
          <p:sp>
            <p:nvSpPr>
              <p:cNvPr id="124" name="Rectangle 123"/>
              <p:cNvSpPr/>
              <p:nvPr/>
            </p:nvSpPr>
            <p:spPr>
              <a:xfrm>
                <a:off x="1447800" y="1676400"/>
                <a:ext cx="838200" cy="725917"/>
              </a:xfrm>
              <a:prstGeom prst="rect">
                <a:avLst/>
              </a:prstGeom>
              <a:solidFill>
                <a:srgbClr val="00A1DA">
                  <a:alpha val="52000"/>
                </a:srgbClr>
              </a:solidFill>
              <a:ln w="9525" cap="flat" cmpd="sng" algn="ctr">
                <a:noFill/>
                <a:prstDash val="solid"/>
              </a:ln>
              <a:effectLst/>
            </p:spPr>
            <p:txBody>
              <a:bodyPr lIns="0" tIns="91440" rIns="91440" bIns="91440" rtlCol="0" anchor="b" anchorCtr="0"/>
              <a:lstStyle/>
              <a:p>
                <a:pPr algn="r" defTabSz="1218459"/>
                <a:r>
                  <a:rPr lang="ru-RU" sz="1200" dirty="0" smtClean="0">
                    <a:solidFill>
                      <a:srgbClr val="FFFFFF">
                        <a:alpha val="99000"/>
                      </a:srgbClr>
                    </a:solidFill>
                    <a:ea typeface="Segoe UI" pitchFamily="34" charset="0"/>
                    <a:cs typeface="Segoe UI" pitchFamily="34" charset="0"/>
                  </a:rPr>
                  <a:t>	кэш данных</a:t>
                </a:r>
                <a:endParaRPr lang="en-US" sz="1200" dirty="0">
                  <a:solidFill>
                    <a:srgbClr val="FFFFFF">
                      <a:alpha val="99000"/>
                    </a:srgbClr>
                  </a:solidFill>
                  <a:ea typeface="Segoe UI" pitchFamily="34" charset="0"/>
                  <a:cs typeface="Segoe UI" pitchFamily="34" charset="0"/>
                </a:endParaRPr>
              </a:p>
            </p:txBody>
          </p:sp>
          <p:pic>
            <p:nvPicPr>
              <p:cNvPr id="125" name="Picture 4"/>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720732" y="1703692"/>
                <a:ext cx="292336" cy="3604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0" name="Group 99"/>
            <p:cNvGrpSpPr/>
            <p:nvPr/>
          </p:nvGrpSpPr>
          <p:grpSpPr>
            <a:xfrm>
              <a:off x="7789022" y="2027129"/>
              <a:ext cx="2039562" cy="867186"/>
              <a:chOff x="8101534" y="2027129"/>
              <a:chExt cx="2039562" cy="867186"/>
            </a:xfrm>
          </p:grpSpPr>
          <p:sp>
            <p:nvSpPr>
              <p:cNvPr id="122" name="Rectangle 121"/>
              <p:cNvSpPr/>
              <p:nvPr/>
            </p:nvSpPr>
            <p:spPr>
              <a:xfrm>
                <a:off x="8101534" y="2027129"/>
                <a:ext cx="2039562" cy="867186"/>
              </a:xfrm>
              <a:prstGeom prst="rect">
                <a:avLst/>
              </a:prstGeom>
              <a:solidFill>
                <a:srgbClr val="00A1DA"/>
              </a:solidFill>
              <a:ln w="47625" cap="flat" cmpd="sng" algn="ctr">
                <a:noFill/>
                <a:prstDash val="solid"/>
              </a:ln>
              <a:effectLst/>
            </p:spPr>
            <p:txBody>
              <a:bodyPr lIns="261154" tIns="65290" rIns="130578" bIns="130578" rtlCol="0" anchor="b" anchorCtr="0"/>
              <a:lstStyle/>
              <a:p>
                <a:pPr algn="r" defTabSz="1218459"/>
                <a:endParaRPr lang="ru-RU" sz="1200" b="1" dirty="0" smtClean="0">
                  <a:solidFill>
                    <a:srgbClr val="FFFFFF">
                      <a:alpha val="99000"/>
                    </a:srgbClr>
                  </a:solidFill>
                  <a:ea typeface="Segoe UI" pitchFamily="34" charset="0"/>
                  <a:cs typeface="Segoe UI" pitchFamily="34" charset="0"/>
                </a:endParaRPr>
              </a:p>
              <a:p>
                <a:pPr algn="r" defTabSz="1218459"/>
                <a:endParaRPr lang="ru-RU" sz="1200" b="1" dirty="0">
                  <a:solidFill>
                    <a:srgbClr val="FFFFFF">
                      <a:alpha val="99000"/>
                    </a:srgbClr>
                  </a:solidFill>
                  <a:ea typeface="Segoe UI" pitchFamily="34" charset="0"/>
                  <a:cs typeface="Segoe UI" pitchFamily="34" charset="0"/>
                </a:endParaRPr>
              </a:p>
              <a:p>
                <a:pPr algn="r" defTabSz="1218459"/>
                <a:r>
                  <a:rPr lang="ru-RU" sz="1400" b="1" dirty="0">
                    <a:solidFill>
                      <a:srgbClr val="FFFFFF">
                        <a:alpha val="99000"/>
                      </a:srgbClr>
                    </a:solidFill>
                    <a:ea typeface="Segoe UI" pitchFamily="34" charset="0"/>
                    <a:cs typeface="Segoe UI" pitchFamily="34" charset="0"/>
                  </a:rPr>
                  <a:t>С</a:t>
                </a:r>
                <a:r>
                  <a:rPr lang="ru-RU" sz="1400" b="1" dirty="0" smtClean="0">
                    <a:solidFill>
                      <a:srgbClr val="FFFFFF">
                        <a:alpha val="99000"/>
                      </a:srgbClr>
                    </a:solidFill>
                    <a:ea typeface="Segoe UI" pitchFamily="34" charset="0"/>
                    <a:cs typeface="Segoe UI" pitchFamily="34" charset="0"/>
                  </a:rPr>
                  <a:t>ервисы авторизации</a:t>
                </a:r>
                <a:endParaRPr lang="en-US" sz="1400" b="1" dirty="0">
                  <a:solidFill>
                    <a:srgbClr val="FFFFFF">
                      <a:alpha val="99000"/>
                    </a:srgbClr>
                  </a:solidFill>
                  <a:ea typeface="Segoe UI" pitchFamily="34" charset="0"/>
                  <a:cs typeface="Segoe UI" pitchFamily="34" charset="0"/>
                </a:endParaRPr>
              </a:p>
            </p:txBody>
          </p:sp>
          <p:sp>
            <p:nvSpPr>
              <p:cNvPr id="123" name="Freeform 164"/>
              <p:cNvSpPr>
                <a:spLocks noEditPoints="1"/>
              </p:cNvSpPr>
              <p:nvPr/>
            </p:nvSpPr>
            <p:spPr bwMode="black">
              <a:xfrm>
                <a:off x="8130062" y="2034342"/>
                <a:ext cx="451377"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07" name="Group 106"/>
            <p:cNvGrpSpPr/>
            <p:nvPr/>
          </p:nvGrpSpPr>
          <p:grpSpPr>
            <a:xfrm>
              <a:off x="5448586" y="2023215"/>
              <a:ext cx="2191712" cy="871100"/>
              <a:chOff x="5755910" y="2023215"/>
              <a:chExt cx="2191712" cy="871100"/>
            </a:xfrm>
          </p:grpSpPr>
          <p:sp>
            <p:nvSpPr>
              <p:cNvPr id="120" name="Rectangle 119"/>
              <p:cNvSpPr/>
              <p:nvPr/>
            </p:nvSpPr>
            <p:spPr>
              <a:xfrm>
                <a:off x="5755910" y="2023215"/>
                <a:ext cx="2191712" cy="871100"/>
              </a:xfrm>
              <a:prstGeom prst="rect">
                <a:avLst/>
              </a:prstGeom>
              <a:solidFill>
                <a:srgbClr val="00A1DA">
                  <a:alpha val="52000"/>
                </a:srgbClr>
              </a:solidFill>
              <a:ln w="9525" cap="flat" cmpd="sng" algn="ctr">
                <a:noFill/>
                <a:prstDash val="solid"/>
              </a:ln>
              <a:effectLst/>
            </p:spPr>
            <p:txBody>
              <a:bodyPr lIns="0" tIns="130578" rIns="130578" bIns="130578" rtlCol="0" anchor="b" anchorCtr="0"/>
              <a:lstStyle/>
              <a:p>
                <a:pPr algn="r" defTabSz="1218459"/>
                <a:r>
                  <a:rPr lang="ru-RU" sz="1600" dirty="0" smtClean="0">
                    <a:solidFill>
                      <a:srgbClr val="FFFFFF">
                        <a:alpha val="99000"/>
                      </a:srgbClr>
                    </a:solidFill>
                    <a:ea typeface="Segoe UI" pitchFamily="34" charset="0"/>
                    <a:cs typeface="Segoe UI" pitchFamily="34" charset="0"/>
                  </a:rPr>
                  <a:t>бизнес</a:t>
                </a:r>
                <a:r>
                  <a:rPr lang="en-US" sz="1600" dirty="0">
                    <a:solidFill>
                      <a:srgbClr val="FFFFFF">
                        <a:alpha val="99000"/>
                      </a:srgbClr>
                    </a:solidFill>
                    <a:ea typeface="Segoe UI" pitchFamily="34" charset="0"/>
                    <a:cs typeface="Segoe UI" pitchFamily="34" charset="0"/>
                  </a:rPr>
                  <a:t/>
                </a:r>
                <a:br>
                  <a:rPr lang="en-US" sz="1600" dirty="0">
                    <a:solidFill>
                      <a:srgbClr val="FFFFFF">
                        <a:alpha val="99000"/>
                      </a:srgbClr>
                    </a:solidFill>
                    <a:ea typeface="Segoe UI" pitchFamily="34" charset="0"/>
                    <a:cs typeface="Segoe UI" pitchFamily="34" charset="0"/>
                  </a:rPr>
                </a:br>
                <a:r>
                  <a:rPr lang="ru-RU" sz="1600" dirty="0" smtClean="0">
                    <a:solidFill>
                      <a:srgbClr val="FFFFFF">
                        <a:alpha val="99000"/>
                      </a:srgbClr>
                    </a:solidFill>
                    <a:ea typeface="Segoe UI" pitchFamily="34" charset="0"/>
                    <a:cs typeface="Segoe UI" pitchFamily="34" charset="0"/>
                  </a:rPr>
                  <a:t> аналитика</a:t>
                </a:r>
                <a:endParaRPr lang="en-US" sz="1600" dirty="0">
                  <a:solidFill>
                    <a:srgbClr val="FFFFFF">
                      <a:alpha val="99000"/>
                    </a:srgbClr>
                  </a:solidFill>
                  <a:ea typeface="Segoe UI" pitchFamily="34" charset="0"/>
                  <a:cs typeface="Segoe UI" pitchFamily="34" charset="0"/>
                </a:endParaRPr>
              </a:p>
            </p:txBody>
          </p:sp>
          <p:sp>
            <p:nvSpPr>
              <p:cNvPr id="121" name="Freeform 21"/>
              <p:cNvSpPr>
                <a:spLocks noEditPoints="1"/>
              </p:cNvSpPr>
              <p:nvPr/>
            </p:nvSpPr>
            <p:spPr bwMode="black">
              <a:xfrm>
                <a:off x="5894004" y="2167321"/>
                <a:ext cx="548781"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08" name="Group 107"/>
            <p:cNvGrpSpPr/>
            <p:nvPr/>
          </p:nvGrpSpPr>
          <p:grpSpPr>
            <a:xfrm>
              <a:off x="12284832" y="2023215"/>
              <a:ext cx="1298014" cy="871100"/>
              <a:chOff x="12284832" y="2023215"/>
              <a:chExt cx="1298014" cy="871100"/>
            </a:xfrm>
          </p:grpSpPr>
          <p:sp>
            <p:nvSpPr>
              <p:cNvPr id="118" name="Rectangle 117"/>
              <p:cNvSpPr/>
              <p:nvPr/>
            </p:nvSpPr>
            <p:spPr>
              <a:xfrm>
                <a:off x="12284832" y="2023215"/>
                <a:ext cx="1298014" cy="871100"/>
              </a:xfrm>
              <a:prstGeom prst="rect">
                <a:avLst/>
              </a:prstGeom>
              <a:solidFill>
                <a:srgbClr val="00A1DA">
                  <a:alpha val="52000"/>
                </a:srgbClr>
              </a:solidFill>
              <a:ln w="9525" cap="flat" cmpd="sng" algn="ctr">
                <a:noFill/>
                <a:prstDash val="solid"/>
              </a:ln>
              <a:effectLst/>
            </p:spPr>
            <p:txBody>
              <a:bodyPr wrap="none" lIns="0" tIns="0" rIns="0" bIns="130578" rtlCol="0" anchor="b" anchorCtr="0"/>
              <a:lstStyle/>
              <a:p>
                <a:pPr algn="ctr" defTabSz="1218459"/>
                <a:r>
                  <a:rPr lang="en-US" sz="1400" spc="-28" dirty="0" smtClean="0">
                    <a:solidFill>
                      <a:srgbClr val="FFFFFF">
                        <a:alpha val="99000"/>
                      </a:srgbClr>
                    </a:solidFill>
                    <a:ea typeface="Segoe UI" pitchFamily="34" charset="0"/>
                    <a:cs typeface="Segoe UI" pitchFamily="34" charset="0"/>
                  </a:rPr>
                  <a:t>E-commerce</a:t>
                </a:r>
                <a:endParaRPr lang="en-US" sz="1400" spc="-28" dirty="0">
                  <a:solidFill>
                    <a:srgbClr val="FFFFFF">
                      <a:alpha val="99000"/>
                    </a:srgbClr>
                  </a:solidFill>
                  <a:ea typeface="Segoe UI" pitchFamily="34" charset="0"/>
                  <a:cs typeface="Segoe UI" pitchFamily="34" charset="0"/>
                </a:endParaRPr>
              </a:p>
            </p:txBody>
          </p:sp>
          <p:sp>
            <p:nvSpPr>
              <p:cNvPr id="119" name="Freeform 159"/>
              <p:cNvSpPr>
                <a:spLocks noEditPoints="1"/>
              </p:cNvSpPr>
              <p:nvPr/>
            </p:nvSpPr>
            <p:spPr bwMode="black">
              <a:xfrm>
                <a:off x="12854106" y="2077749"/>
                <a:ext cx="284346" cy="427719"/>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09" name="Group 108"/>
            <p:cNvGrpSpPr/>
            <p:nvPr/>
          </p:nvGrpSpPr>
          <p:grpSpPr>
            <a:xfrm>
              <a:off x="9977308" y="2023215"/>
              <a:ext cx="1436139" cy="871100"/>
              <a:chOff x="10295008" y="2023215"/>
              <a:chExt cx="1436139" cy="871100"/>
            </a:xfrm>
          </p:grpSpPr>
          <p:sp>
            <p:nvSpPr>
              <p:cNvPr id="116" name="Rectangle 115"/>
              <p:cNvSpPr/>
              <p:nvPr/>
            </p:nvSpPr>
            <p:spPr>
              <a:xfrm>
                <a:off x="10295008" y="2023215"/>
                <a:ext cx="1436139" cy="871100"/>
              </a:xfrm>
              <a:prstGeom prst="rect">
                <a:avLst/>
              </a:prstGeom>
              <a:solidFill>
                <a:srgbClr val="00A1DA">
                  <a:alpha val="52000"/>
                </a:srgbClr>
              </a:solidFill>
              <a:ln w="9525" cap="flat" cmpd="sng" algn="ctr">
                <a:noFill/>
                <a:prstDash val="solid"/>
              </a:ln>
              <a:effectLst/>
            </p:spPr>
            <p:txBody>
              <a:bodyPr lIns="130578" tIns="0" rIns="130578" bIns="130578" rtlCol="0" anchor="b" anchorCtr="0"/>
              <a:lstStyle/>
              <a:p>
                <a:pPr algn="ctr" defTabSz="1218459"/>
                <a:r>
                  <a:rPr lang="ru-RU" dirty="0" smtClean="0">
                    <a:solidFill>
                      <a:srgbClr val="FFFFFF">
                        <a:alpha val="99000"/>
                      </a:srgbClr>
                    </a:solidFill>
                    <a:ea typeface="Segoe UI" pitchFamily="34" charset="0"/>
                    <a:cs typeface="Segoe UI" pitchFamily="34" charset="0"/>
                  </a:rPr>
                  <a:t>Медиа</a:t>
                </a:r>
                <a:endParaRPr lang="en-US" dirty="0">
                  <a:solidFill>
                    <a:srgbClr val="FFFFFF">
                      <a:alpha val="99000"/>
                    </a:srgbClr>
                  </a:solidFill>
                  <a:ea typeface="Segoe UI" pitchFamily="34" charset="0"/>
                  <a:cs typeface="Segoe UI" pitchFamily="34" charset="0"/>
                </a:endParaRPr>
              </a:p>
            </p:txBody>
          </p:sp>
          <p:sp>
            <p:nvSpPr>
              <p:cNvPr id="117" name="Freeform 7"/>
              <p:cNvSpPr>
                <a:spLocks noEditPoints="1"/>
              </p:cNvSpPr>
              <p:nvPr/>
            </p:nvSpPr>
            <p:spPr bwMode="black">
              <a:xfrm>
                <a:off x="10860907" y="2114655"/>
                <a:ext cx="304339" cy="326985"/>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18518"/>
                <a:endParaRPr lang="en-US" spc="-85" dirty="0">
                  <a:solidFill>
                    <a:srgbClr val="FFFFFF">
                      <a:lumMod val="50000"/>
                    </a:srgbClr>
                  </a:solidFill>
                  <a:latin typeface="Segoe Light" pitchFamily="34" charset="0"/>
                </a:endParaRPr>
              </a:p>
            </p:txBody>
          </p:sp>
        </p:grpSp>
        <p:grpSp>
          <p:nvGrpSpPr>
            <p:cNvPr id="110" name="Group 109"/>
            <p:cNvGrpSpPr/>
            <p:nvPr/>
          </p:nvGrpSpPr>
          <p:grpSpPr>
            <a:xfrm>
              <a:off x="3833128" y="2023215"/>
              <a:ext cx="1466734" cy="871100"/>
              <a:chOff x="2667000" y="1676400"/>
              <a:chExt cx="916709" cy="725917"/>
            </a:xfrm>
            <a:solidFill>
              <a:srgbClr val="00A1DA"/>
            </a:solidFill>
          </p:grpSpPr>
          <p:sp>
            <p:nvSpPr>
              <p:cNvPr id="114" name="Rectangle 113"/>
              <p:cNvSpPr/>
              <p:nvPr/>
            </p:nvSpPr>
            <p:spPr>
              <a:xfrm>
                <a:off x="2667000" y="1676400"/>
                <a:ext cx="916709" cy="725917"/>
              </a:xfrm>
              <a:prstGeom prst="rect">
                <a:avLst/>
              </a:prstGeom>
              <a:solidFill>
                <a:srgbClr val="00A1DA">
                  <a:alpha val="52000"/>
                </a:srgbClr>
              </a:solidFill>
              <a:ln w="9525" cap="flat" cmpd="sng" algn="ctr">
                <a:noFill/>
                <a:prstDash val="solid"/>
              </a:ln>
              <a:effectLst/>
            </p:spPr>
            <p:txBody>
              <a:bodyPr lIns="0" tIns="91440" rIns="91440" bIns="91440" rtlCol="0" anchor="b" anchorCtr="0"/>
              <a:lstStyle/>
              <a:p>
                <a:pPr algn="r" defTabSz="1218459"/>
                <a:r>
                  <a:rPr lang="ru-RU" sz="1400" dirty="0" smtClean="0">
                    <a:solidFill>
                      <a:srgbClr val="FFFFFF">
                        <a:alpha val="99000"/>
                      </a:srgbClr>
                    </a:solidFill>
                    <a:ea typeface="Segoe UI" pitchFamily="34" charset="0"/>
                    <a:cs typeface="Segoe UI" pitchFamily="34" charset="0"/>
                  </a:rPr>
                  <a:t>интеграция</a:t>
                </a:r>
                <a:endParaRPr lang="en-US" sz="1400" dirty="0">
                  <a:solidFill>
                    <a:srgbClr val="FFFFFF">
                      <a:alpha val="99000"/>
                    </a:srgbClr>
                  </a:solidFill>
                  <a:ea typeface="Segoe UI" pitchFamily="34" charset="0"/>
                  <a:cs typeface="Segoe UI" pitchFamily="34" charset="0"/>
                </a:endParaRPr>
              </a:p>
            </p:txBody>
          </p:sp>
          <p:pic>
            <p:nvPicPr>
              <p:cNvPr id="115" name="Picture 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009425" y="1752600"/>
                <a:ext cx="231859" cy="3091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1" name="Group 110"/>
            <p:cNvGrpSpPr/>
            <p:nvPr/>
          </p:nvGrpSpPr>
          <p:grpSpPr>
            <a:xfrm>
              <a:off x="11562171" y="2023214"/>
              <a:ext cx="573934" cy="871100"/>
              <a:chOff x="11710897" y="2023214"/>
              <a:chExt cx="573934" cy="871100"/>
            </a:xfrm>
          </p:grpSpPr>
          <p:sp>
            <p:nvSpPr>
              <p:cNvPr id="112" name="Rectangle 111"/>
              <p:cNvSpPr/>
              <p:nvPr/>
            </p:nvSpPr>
            <p:spPr>
              <a:xfrm>
                <a:off x="11710897" y="2023214"/>
                <a:ext cx="573934" cy="871100"/>
              </a:xfrm>
              <a:prstGeom prst="rect">
                <a:avLst/>
              </a:prstGeom>
              <a:solidFill>
                <a:srgbClr val="00A1DA">
                  <a:alpha val="52000"/>
                </a:srgbClr>
              </a:solidFill>
              <a:ln w="9525" cap="flat" cmpd="sng" algn="ctr">
                <a:noFill/>
                <a:prstDash val="solid"/>
              </a:ln>
              <a:effectLst/>
            </p:spPr>
            <p:txBody>
              <a:bodyPr wrap="none" lIns="130578" tIns="0" rIns="130578" bIns="130578" rtlCol="0" anchor="b" anchorCtr="0"/>
              <a:lstStyle/>
              <a:p>
                <a:pPr algn="ctr" defTabSz="1218459"/>
                <a:r>
                  <a:rPr lang="en-US" sz="1400" dirty="0" smtClean="0">
                    <a:solidFill>
                      <a:srgbClr val="FFFFFF">
                        <a:alpha val="99000"/>
                      </a:srgbClr>
                    </a:solidFill>
                    <a:ea typeface="Segoe UI" pitchFamily="34" charset="0"/>
                    <a:cs typeface="Segoe UI" pitchFamily="34" charset="0"/>
                  </a:rPr>
                  <a:t>HPC</a:t>
                </a:r>
                <a:endParaRPr lang="en-US" sz="1400" dirty="0">
                  <a:solidFill>
                    <a:srgbClr val="FFFFFF">
                      <a:alpha val="99000"/>
                    </a:srgbClr>
                  </a:solidFill>
                  <a:ea typeface="Segoe UI" pitchFamily="34" charset="0"/>
                  <a:cs typeface="Segoe UI" pitchFamily="34" charset="0"/>
                </a:endParaRPr>
              </a:p>
            </p:txBody>
          </p:sp>
          <p:pic>
            <p:nvPicPr>
              <p:cNvPr id="113" name="Picture 4" descr="[mapreduce-process.png]"/>
              <p:cNvPicPr>
                <a:picLocks noChangeArrowheads="1"/>
              </p:cNvPicPr>
              <p:nvPr/>
            </p:nvPicPr>
            <p:blipFill>
              <a:blip r:embed="rId7"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868317" y="2199013"/>
                <a:ext cx="259094" cy="20225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84468796"/>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3608" y="3844581"/>
            <a:ext cx="1989940" cy="20889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5" tIns="32003" rIns="64005" bIns="32003" numCol="1" spcCol="0" rtlCol="0" fromWordArt="0" anchor="b" anchorCtr="0" forceAA="0" compatLnSpc="1">
            <a:prstTxWarp prst="textNoShape">
              <a:avLst/>
            </a:prstTxWarp>
            <a:noAutofit/>
          </a:bodyPr>
          <a:lstStyle/>
          <a:p>
            <a:pPr defTabSz="767797" fontAlgn="base">
              <a:spcBef>
                <a:spcPct val="0"/>
              </a:spcBef>
              <a:spcAft>
                <a:spcPct val="0"/>
              </a:spcAft>
            </a:pPr>
            <a:endParaRPr lang="en-US" sz="2000" spc="-60" dirty="0">
              <a:solidFill>
                <a:srgbClr val="000000">
                  <a:alpha val="99000"/>
                </a:srgbClr>
              </a:solidFill>
              <a:latin typeface="Segoe UI Light" pitchFamily="34" charset="0"/>
            </a:endParaRPr>
          </a:p>
        </p:txBody>
      </p:sp>
      <p:sp>
        <p:nvSpPr>
          <p:cNvPr id="5" name="Cloud large"/>
          <p:cNvSpPr>
            <a:spLocks/>
          </p:cNvSpPr>
          <p:nvPr/>
        </p:nvSpPr>
        <p:spPr bwMode="black">
          <a:xfrm>
            <a:off x="3195094" y="3366738"/>
            <a:ext cx="4905298" cy="256658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chemeClr val="accent5"/>
          </a:solidFill>
          <a:ln>
            <a:noFill/>
          </a:ln>
          <a:extLst/>
        </p:spPr>
        <p:txBody>
          <a:bodyPr vert="horz" wrap="square" lIns="64008" tIns="32004" rIns="64008" bIns="32004" numCol="1" anchor="t" anchorCtr="0" compatLnSpc="1">
            <a:prstTxWarp prst="textNoShape">
              <a:avLst/>
            </a:prstTxWarp>
          </a:bodyPr>
          <a:lstStyle/>
          <a:p>
            <a:pPr defTabSz="767718"/>
            <a:endParaRPr lang="en-US" sz="1300">
              <a:solidFill>
                <a:srgbClr val="FFFFFF"/>
              </a:solidFill>
            </a:endParaRPr>
          </a:p>
        </p:txBody>
      </p:sp>
      <p:cxnSp>
        <p:nvCxnSpPr>
          <p:cNvPr id="6" name="Straight Arrow Connector 5"/>
          <p:cNvCxnSpPr/>
          <p:nvPr/>
        </p:nvCxnSpPr>
        <p:spPr>
          <a:xfrm>
            <a:off x="4625421" y="4634923"/>
            <a:ext cx="500358" cy="0"/>
          </a:xfrm>
          <a:prstGeom prst="straightConnector1">
            <a:avLst/>
          </a:prstGeom>
          <a:ln w="1905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87539" y="4340505"/>
            <a:ext cx="300993" cy="3059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867208" y="4676831"/>
            <a:ext cx="50132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2" idx="1"/>
          </p:cNvCxnSpPr>
          <p:nvPr/>
        </p:nvCxnSpPr>
        <p:spPr>
          <a:xfrm flipH="1">
            <a:off x="2031893" y="4695505"/>
            <a:ext cx="331180" cy="24349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3261078" y="5961084"/>
            <a:ext cx="769618" cy="754330"/>
            <a:chOff x="3399505" y="4648200"/>
            <a:chExt cx="1097280" cy="1097280"/>
          </a:xfrm>
        </p:grpSpPr>
        <p:grpSp>
          <p:nvGrpSpPr>
            <p:cNvPr id="66" name="Group 65"/>
            <p:cNvGrpSpPr/>
            <p:nvPr/>
          </p:nvGrpSpPr>
          <p:grpSpPr>
            <a:xfrm>
              <a:off x="3399505" y="4648200"/>
              <a:ext cx="1097280" cy="1097280"/>
              <a:chOff x="3399505" y="229862"/>
              <a:chExt cx="1097280" cy="1097280"/>
            </a:xfrm>
          </p:grpSpPr>
          <p:sp>
            <p:nvSpPr>
              <p:cNvPr id="68" name="Rectangle 67"/>
              <p:cNvSpPr/>
              <p:nvPr/>
            </p:nvSpPr>
            <p:spPr>
              <a:xfrm>
                <a:off x="3399505" y="229862"/>
                <a:ext cx="1097280" cy="109728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767797" fontAlgn="base">
                  <a:spcBef>
                    <a:spcPct val="0"/>
                  </a:spcBef>
                  <a:spcAft>
                    <a:spcPct val="0"/>
                  </a:spcAft>
                </a:pPr>
                <a:endParaRPr lang="en-US" sz="2000" spc="-60" dirty="0">
                  <a:solidFill>
                    <a:srgbClr val="000000">
                      <a:alpha val="99000"/>
                    </a:srgbClr>
                  </a:solidFill>
                  <a:latin typeface="Segoe UI Light" pitchFamily="34" charset="0"/>
                </a:endParaRPr>
              </a:p>
            </p:txBody>
          </p:sp>
          <p:sp>
            <p:nvSpPr>
              <p:cNvPr id="69" name="Freeform 16"/>
              <p:cNvSpPr>
                <a:spLocks noEditPoints="1"/>
              </p:cNvSpPr>
              <p:nvPr/>
            </p:nvSpPr>
            <p:spPr bwMode="auto">
              <a:xfrm>
                <a:off x="3546206" y="469892"/>
                <a:ext cx="252087" cy="61722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67718"/>
                <a:endParaRPr lang="en-US">
                  <a:solidFill>
                    <a:srgbClr val="FFFFFF"/>
                  </a:solidFill>
                </a:endParaRPr>
              </a:p>
            </p:txBody>
          </p:sp>
        </p:grpSp>
        <p:sp>
          <p:nvSpPr>
            <p:cNvPr id="67" name="Freeform 6"/>
            <p:cNvSpPr>
              <a:spLocks noEditPoints="1"/>
            </p:cNvSpPr>
            <p:nvPr/>
          </p:nvSpPr>
          <p:spPr bwMode="auto">
            <a:xfrm>
              <a:off x="3854095" y="4922329"/>
              <a:ext cx="534505" cy="549023"/>
            </a:xfrm>
            <a:custGeom>
              <a:avLst/>
              <a:gdLst>
                <a:gd name="T0" fmla="*/ 2014 w 2229"/>
                <a:gd name="T1" fmla="*/ 21 h 2289"/>
                <a:gd name="T2" fmla="*/ 638 w 2229"/>
                <a:gd name="T3" fmla="*/ 21 h 2289"/>
                <a:gd name="T4" fmla="*/ 1062 w 2229"/>
                <a:gd name="T5" fmla="*/ 177 h 2289"/>
                <a:gd name="T6" fmla="*/ 1842 w 2229"/>
                <a:gd name="T7" fmla="*/ 177 h 2289"/>
                <a:gd name="T8" fmla="*/ 1982 w 2229"/>
                <a:gd name="T9" fmla="*/ 301 h 2289"/>
                <a:gd name="T10" fmla="*/ 1642 w 2229"/>
                <a:gd name="T11" fmla="*/ 1561 h 2289"/>
                <a:gd name="T12" fmla="*/ 1514 w 2229"/>
                <a:gd name="T13" fmla="*/ 1693 h 2289"/>
                <a:gd name="T14" fmla="*/ 1446 w 2229"/>
                <a:gd name="T15" fmla="*/ 1693 h 2289"/>
                <a:gd name="T16" fmla="*/ 1394 w 2229"/>
                <a:gd name="T17" fmla="*/ 1901 h 2289"/>
                <a:gd name="T18" fmla="*/ 1522 w 2229"/>
                <a:gd name="T19" fmla="*/ 1901 h 2289"/>
                <a:gd name="T20" fmla="*/ 1830 w 2229"/>
                <a:gd name="T21" fmla="*/ 1601 h 2289"/>
                <a:gd name="T22" fmla="*/ 2154 w 2229"/>
                <a:gd name="T23" fmla="*/ 313 h 2289"/>
                <a:gd name="T24" fmla="*/ 2014 w 2229"/>
                <a:gd name="T25" fmla="*/ 21 h 2289"/>
                <a:gd name="T26" fmla="*/ 1607 w 2229"/>
                <a:gd name="T27" fmla="*/ 426 h 2289"/>
                <a:gd name="T28" fmla="*/ 535 w 2229"/>
                <a:gd name="T29" fmla="*/ 13 h 2289"/>
                <a:gd name="T30" fmla="*/ 482 w 2229"/>
                <a:gd name="T31" fmla="*/ 37 h 2289"/>
                <a:gd name="T32" fmla="*/ 260 w 2229"/>
                <a:gd name="T33" fmla="*/ 856 h 2289"/>
                <a:gd name="T34" fmla="*/ 778 w 2229"/>
                <a:gd name="T35" fmla="*/ 856 h 2289"/>
                <a:gd name="T36" fmla="*/ 778 w 2229"/>
                <a:gd name="T37" fmla="*/ 447 h 2289"/>
                <a:gd name="T38" fmla="*/ 1442 w 2229"/>
                <a:gd name="T39" fmla="*/ 1111 h 2289"/>
                <a:gd name="T40" fmla="*/ 778 w 2229"/>
                <a:gd name="T41" fmla="*/ 1775 h 2289"/>
                <a:gd name="T42" fmla="*/ 778 w 2229"/>
                <a:gd name="T43" fmla="*/ 1336 h 2289"/>
                <a:gd name="T44" fmla="*/ 130 w 2229"/>
                <a:gd name="T45" fmla="*/ 1336 h 2289"/>
                <a:gd name="T46" fmla="*/ 18 w 2229"/>
                <a:gd name="T47" fmla="*/ 1746 h 2289"/>
                <a:gd name="T48" fmla="*/ 34 w 2229"/>
                <a:gd name="T49" fmla="*/ 1809 h 2289"/>
                <a:gd name="T50" fmla="*/ 1117 w 2229"/>
                <a:gd name="T51" fmla="*/ 2234 h 2289"/>
                <a:gd name="T52" fmla="*/ 1269 w 2229"/>
                <a:gd name="T53" fmla="*/ 2186 h 2289"/>
                <a:gd name="T54" fmla="*/ 1695 w 2229"/>
                <a:gd name="T55" fmla="*/ 661 h 2289"/>
                <a:gd name="T56" fmla="*/ 1607 w 2229"/>
                <a:gd name="T57" fmla="*/ 426 h 2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9" h="2289">
                  <a:moveTo>
                    <a:pt x="2014" y="21"/>
                  </a:moveTo>
                  <a:cubicBezTo>
                    <a:pt x="638" y="21"/>
                    <a:pt x="638" y="21"/>
                    <a:pt x="638" y="21"/>
                  </a:cubicBezTo>
                  <a:cubicBezTo>
                    <a:pt x="1062" y="177"/>
                    <a:pt x="1062" y="177"/>
                    <a:pt x="1062" y="177"/>
                  </a:cubicBezTo>
                  <a:cubicBezTo>
                    <a:pt x="1842" y="177"/>
                    <a:pt x="1842" y="177"/>
                    <a:pt x="1842" y="177"/>
                  </a:cubicBezTo>
                  <a:cubicBezTo>
                    <a:pt x="2026" y="177"/>
                    <a:pt x="1982" y="301"/>
                    <a:pt x="1982" y="301"/>
                  </a:cubicBezTo>
                  <a:cubicBezTo>
                    <a:pt x="1642" y="1561"/>
                    <a:pt x="1642" y="1561"/>
                    <a:pt x="1642" y="1561"/>
                  </a:cubicBezTo>
                  <a:cubicBezTo>
                    <a:pt x="1600" y="1696"/>
                    <a:pt x="1514" y="1693"/>
                    <a:pt x="1514" y="1693"/>
                  </a:cubicBezTo>
                  <a:cubicBezTo>
                    <a:pt x="1446" y="1693"/>
                    <a:pt x="1446" y="1693"/>
                    <a:pt x="1446" y="1693"/>
                  </a:cubicBezTo>
                  <a:cubicBezTo>
                    <a:pt x="1394" y="1901"/>
                    <a:pt x="1394" y="1901"/>
                    <a:pt x="1394" y="1901"/>
                  </a:cubicBezTo>
                  <a:cubicBezTo>
                    <a:pt x="1522" y="1901"/>
                    <a:pt x="1522" y="1901"/>
                    <a:pt x="1522" y="1901"/>
                  </a:cubicBezTo>
                  <a:cubicBezTo>
                    <a:pt x="1764" y="1900"/>
                    <a:pt x="1830" y="1601"/>
                    <a:pt x="1830" y="1601"/>
                  </a:cubicBezTo>
                  <a:cubicBezTo>
                    <a:pt x="2154" y="313"/>
                    <a:pt x="2154" y="313"/>
                    <a:pt x="2154" y="313"/>
                  </a:cubicBezTo>
                  <a:cubicBezTo>
                    <a:pt x="2229" y="15"/>
                    <a:pt x="2014" y="21"/>
                    <a:pt x="2014" y="21"/>
                  </a:cubicBezTo>
                  <a:close/>
                  <a:moveTo>
                    <a:pt x="1607" y="426"/>
                  </a:moveTo>
                  <a:cubicBezTo>
                    <a:pt x="535" y="13"/>
                    <a:pt x="535" y="13"/>
                    <a:pt x="535" y="13"/>
                  </a:cubicBezTo>
                  <a:cubicBezTo>
                    <a:pt x="493" y="0"/>
                    <a:pt x="482" y="37"/>
                    <a:pt x="482" y="37"/>
                  </a:cubicBezTo>
                  <a:cubicBezTo>
                    <a:pt x="260" y="856"/>
                    <a:pt x="260" y="856"/>
                    <a:pt x="260" y="856"/>
                  </a:cubicBezTo>
                  <a:cubicBezTo>
                    <a:pt x="778" y="856"/>
                    <a:pt x="778" y="856"/>
                    <a:pt x="778" y="856"/>
                  </a:cubicBezTo>
                  <a:cubicBezTo>
                    <a:pt x="778" y="447"/>
                    <a:pt x="778" y="447"/>
                    <a:pt x="778" y="447"/>
                  </a:cubicBezTo>
                  <a:cubicBezTo>
                    <a:pt x="1442" y="1111"/>
                    <a:pt x="1442" y="1111"/>
                    <a:pt x="1442" y="1111"/>
                  </a:cubicBezTo>
                  <a:cubicBezTo>
                    <a:pt x="778" y="1775"/>
                    <a:pt x="778" y="1775"/>
                    <a:pt x="778" y="1775"/>
                  </a:cubicBezTo>
                  <a:cubicBezTo>
                    <a:pt x="778" y="1336"/>
                    <a:pt x="778" y="1336"/>
                    <a:pt x="778" y="1336"/>
                  </a:cubicBezTo>
                  <a:cubicBezTo>
                    <a:pt x="130" y="1336"/>
                    <a:pt x="130" y="1336"/>
                    <a:pt x="130" y="1336"/>
                  </a:cubicBezTo>
                  <a:cubicBezTo>
                    <a:pt x="18" y="1746"/>
                    <a:pt x="18" y="1746"/>
                    <a:pt x="18" y="1746"/>
                  </a:cubicBezTo>
                  <a:cubicBezTo>
                    <a:pt x="0" y="1798"/>
                    <a:pt x="34" y="1809"/>
                    <a:pt x="34" y="1809"/>
                  </a:cubicBezTo>
                  <a:cubicBezTo>
                    <a:pt x="1117" y="2234"/>
                    <a:pt x="1117" y="2234"/>
                    <a:pt x="1117" y="2234"/>
                  </a:cubicBezTo>
                  <a:cubicBezTo>
                    <a:pt x="1245" y="2289"/>
                    <a:pt x="1269" y="2186"/>
                    <a:pt x="1269" y="2186"/>
                  </a:cubicBezTo>
                  <a:cubicBezTo>
                    <a:pt x="1695" y="661"/>
                    <a:pt x="1695" y="661"/>
                    <a:pt x="1695" y="661"/>
                  </a:cubicBezTo>
                  <a:cubicBezTo>
                    <a:pt x="1754" y="450"/>
                    <a:pt x="1607" y="426"/>
                    <a:pt x="1607" y="4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67718"/>
              <a:endParaRPr lang="en-US">
                <a:solidFill>
                  <a:srgbClr val="FFFFFF"/>
                </a:solidFill>
              </a:endParaRPr>
            </a:p>
          </p:txBody>
        </p:sp>
      </p:grpSp>
      <p:grpSp>
        <p:nvGrpSpPr>
          <p:cNvPr id="11" name="Group 10"/>
          <p:cNvGrpSpPr/>
          <p:nvPr/>
        </p:nvGrpSpPr>
        <p:grpSpPr>
          <a:xfrm>
            <a:off x="4388661" y="5977848"/>
            <a:ext cx="796197" cy="754330"/>
            <a:chOff x="5789612" y="4648200"/>
            <a:chExt cx="1097280" cy="1097280"/>
          </a:xfrm>
        </p:grpSpPr>
        <p:grpSp>
          <p:nvGrpSpPr>
            <p:cNvPr id="62" name="Group 61"/>
            <p:cNvGrpSpPr/>
            <p:nvPr/>
          </p:nvGrpSpPr>
          <p:grpSpPr>
            <a:xfrm>
              <a:off x="5789612" y="4648200"/>
              <a:ext cx="1097280" cy="1097280"/>
              <a:chOff x="3399505" y="229862"/>
              <a:chExt cx="1097280" cy="1097280"/>
            </a:xfrm>
          </p:grpSpPr>
          <p:sp>
            <p:nvSpPr>
              <p:cNvPr id="64" name="Rectangle 63"/>
              <p:cNvSpPr/>
              <p:nvPr/>
            </p:nvSpPr>
            <p:spPr>
              <a:xfrm>
                <a:off x="3399505" y="229862"/>
                <a:ext cx="109728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767797" fontAlgn="base">
                  <a:spcBef>
                    <a:spcPct val="0"/>
                  </a:spcBef>
                  <a:spcAft>
                    <a:spcPct val="0"/>
                  </a:spcAft>
                </a:pPr>
                <a:endParaRPr lang="en-US" sz="2000" spc="-60" dirty="0">
                  <a:solidFill>
                    <a:srgbClr val="000000">
                      <a:alpha val="99000"/>
                    </a:srgbClr>
                  </a:solidFill>
                  <a:latin typeface="Segoe UI Light" pitchFamily="34" charset="0"/>
                </a:endParaRPr>
              </a:p>
            </p:txBody>
          </p:sp>
          <p:sp>
            <p:nvSpPr>
              <p:cNvPr id="65" name="Freeform 16"/>
              <p:cNvSpPr>
                <a:spLocks noEditPoints="1"/>
              </p:cNvSpPr>
              <p:nvPr/>
            </p:nvSpPr>
            <p:spPr bwMode="auto">
              <a:xfrm>
                <a:off x="3546206" y="469892"/>
                <a:ext cx="252087" cy="61722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67718"/>
                <a:endParaRPr lang="en-US">
                  <a:solidFill>
                    <a:srgbClr val="FFFFFF"/>
                  </a:solidFill>
                </a:endParaRPr>
              </a:p>
            </p:txBody>
          </p:sp>
        </p:grpSp>
        <p:sp>
          <p:nvSpPr>
            <p:cNvPr id="63" name="Freeform 133"/>
            <p:cNvSpPr>
              <a:spLocks noEditPoints="1"/>
            </p:cNvSpPr>
            <p:nvPr/>
          </p:nvSpPr>
          <p:spPr bwMode="black">
            <a:xfrm>
              <a:off x="6254617" y="4922329"/>
              <a:ext cx="548021" cy="549023"/>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718"/>
              <a:endParaRPr lang="en-US">
                <a:solidFill>
                  <a:srgbClr val="FFFFFF"/>
                </a:solidFill>
              </a:endParaRPr>
            </a:p>
          </p:txBody>
        </p:sp>
      </p:grpSp>
      <p:grpSp>
        <p:nvGrpSpPr>
          <p:cNvPr id="12" name="Group 11"/>
          <p:cNvGrpSpPr/>
          <p:nvPr/>
        </p:nvGrpSpPr>
        <p:grpSpPr>
          <a:xfrm>
            <a:off x="4279164" y="2733992"/>
            <a:ext cx="819007" cy="754330"/>
            <a:chOff x="5789612" y="229862"/>
            <a:chExt cx="1097280" cy="1097280"/>
          </a:xfrm>
        </p:grpSpPr>
        <p:grpSp>
          <p:nvGrpSpPr>
            <p:cNvPr id="58" name="Group 57"/>
            <p:cNvGrpSpPr/>
            <p:nvPr/>
          </p:nvGrpSpPr>
          <p:grpSpPr>
            <a:xfrm>
              <a:off x="5789612" y="229862"/>
              <a:ext cx="1097280" cy="1097280"/>
              <a:chOff x="3399505" y="229862"/>
              <a:chExt cx="1097280" cy="1097280"/>
            </a:xfrm>
          </p:grpSpPr>
          <p:sp>
            <p:nvSpPr>
              <p:cNvPr id="60" name="Rectangle 59"/>
              <p:cNvSpPr/>
              <p:nvPr/>
            </p:nvSpPr>
            <p:spPr>
              <a:xfrm>
                <a:off x="3399505" y="229862"/>
                <a:ext cx="1097280" cy="10972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767797" fontAlgn="base">
                  <a:spcBef>
                    <a:spcPct val="0"/>
                  </a:spcBef>
                  <a:spcAft>
                    <a:spcPct val="0"/>
                  </a:spcAft>
                </a:pPr>
                <a:endParaRPr lang="en-US" sz="2000" spc="-60" dirty="0">
                  <a:solidFill>
                    <a:srgbClr val="000000">
                      <a:alpha val="99000"/>
                    </a:srgbClr>
                  </a:solidFill>
                  <a:latin typeface="Segoe UI Light" pitchFamily="34" charset="0"/>
                </a:endParaRPr>
              </a:p>
            </p:txBody>
          </p:sp>
          <p:sp>
            <p:nvSpPr>
              <p:cNvPr id="61" name="Freeform 16"/>
              <p:cNvSpPr>
                <a:spLocks noEditPoints="1"/>
              </p:cNvSpPr>
              <p:nvPr/>
            </p:nvSpPr>
            <p:spPr bwMode="auto">
              <a:xfrm>
                <a:off x="3546206" y="469892"/>
                <a:ext cx="252087" cy="61722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67718"/>
                <a:endParaRPr lang="en-US">
                  <a:solidFill>
                    <a:srgbClr val="FFFFFF"/>
                  </a:solidFill>
                </a:endParaRPr>
              </a:p>
            </p:txBody>
          </p:sp>
        </p:grpSp>
        <p:pic>
          <p:nvPicPr>
            <p:cNvPr id="59" name="Picture 17" descr="C:\Users\Justin\Desktop\_Work_in_Progress\_MS\1463\yaho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5803" y="597955"/>
              <a:ext cx="577752" cy="361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3195094" y="2729303"/>
            <a:ext cx="795594" cy="754330"/>
            <a:chOff x="3399505" y="229861"/>
            <a:chExt cx="1097280" cy="1097280"/>
          </a:xfrm>
        </p:grpSpPr>
        <p:grpSp>
          <p:nvGrpSpPr>
            <p:cNvPr id="54" name="Group 53"/>
            <p:cNvGrpSpPr/>
            <p:nvPr/>
          </p:nvGrpSpPr>
          <p:grpSpPr>
            <a:xfrm>
              <a:off x="3399505" y="229861"/>
              <a:ext cx="1097280" cy="1097280"/>
              <a:chOff x="3399505" y="229861"/>
              <a:chExt cx="1097280" cy="1097280"/>
            </a:xfrm>
          </p:grpSpPr>
          <p:sp>
            <p:nvSpPr>
              <p:cNvPr id="56" name="Rectangle 55"/>
              <p:cNvSpPr/>
              <p:nvPr/>
            </p:nvSpPr>
            <p:spPr>
              <a:xfrm>
                <a:off x="3399505" y="229861"/>
                <a:ext cx="109728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767797" fontAlgn="base">
                  <a:spcBef>
                    <a:spcPct val="0"/>
                  </a:spcBef>
                  <a:spcAft>
                    <a:spcPct val="0"/>
                  </a:spcAft>
                </a:pPr>
                <a:endParaRPr lang="en-US" sz="2000" spc="-60" dirty="0">
                  <a:solidFill>
                    <a:srgbClr val="000000">
                      <a:alpha val="99000"/>
                    </a:srgbClr>
                  </a:solidFill>
                  <a:latin typeface="Segoe UI Light" pitchFamily="34" charset="0"/>
                </a:endParaRPr>
              </a:p>
            </p:txBody>
          </p:sp>
          <p:sp>
            <p:nvSpPr>
              <p:cNvPr id="57" name="Freeform 16"/>
              <p:cNvSpPr>
                <a:spLocks noEditPoints="1"/>
              </p:cNvSpPr>
              <p:nvPr/>
            </p:nvSpPr>
            <p:spPr bwMode="auto">
              <a:xfrm>
                <a:off x="3546206" y="469892"/>
                <a:ext cx="252087" cy="61722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67718"/>
                <a:endParaRPr lang="en-US">
                  <a:solidFill>
                    <a:srgbClr val="FFFFFF"/>
                  </a:solidFill>
                </a:endParaRPr>
              </a:p>
            </p:txBody>
          </p:sp>
        </p:grpSp>
        <p:pic>
          <p:nvPicPr>
            <p:cNvPr id="55" name="Picture 18" descr="C:\Users\Justin\Desktop\_Work_in_Progress\_MS\1463\google (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9686" y="518356"/>
              <a:ext cx="528503" cy="52029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reeform 16"/>
          <p:cNvSpPr>
            <a:spLocks noEditPoints="1"/>
          </p:cNvSpPr>
          <p:nvPr/>
        </p:nvSpPr>
        <p:spPr bwMode="auto">
          <a:xfrm>
            <a:off x="1826734" y="4048063"/>
            <a:ext cx="194267" cy="424311"/>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chemeClr val="tx1"/>
          </a:solidFill>
          <a:ln>
            <a:noFill/>
          </a:ln>
        </p:spPr>
        <p:txBody>
          <a:bodyPr vert="horz" wrap="square" lIns="64008" tIns="32004" rIns="64008" bIns="32004" numCol="1" anchor="t" anchorCtr="0" compatLnSpc="1">
            <a:prstTxWarp prst="textNoShape">
              <a:avLst/>
            </a:prstTxWarp>
          </a:bodyPr>
          <a:lstStyle/>
          <a:p>
            <a:pPr defTabSz="767718"/>
            <a:endParaRPr lang="en-US">
              <a:solidFill>
                <a:srgbClr val="FFFFFF"/>
              </a:solidFill>
            </a:endParaRPr>
          </a:p>
        </p:txBody>
      </p:sp>
      <p:sp>
        <p:nvSpPr>
          <p:cNvPr id="15" name="Freeform 16"/>
          <p:cNvSpPr>
            <a:spLocks noEditPoints="1"/>
          </p:cNvSpPr>
          <p:nvPr/>
        </p:nvSpPr>
        <p:spPr bwMode="auto">
          <a:xfrm>
            <a:off x="1826734" y="4825399"/>
            <a:ext cx="194267" cy="424311"/>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chemeClr val="tx1"/>
          </a:solidFill>
          <a:ln>
            <a:noFill/>
          </a:ln>
        </p:spPr>
        <p:txBody>
          <a:bodyPr vert="horz" wrap="square" lIns="64008" tIns="32004" rIns="64008" bIns="32004" numCol="1" anchor="t" anchorCtr="0" compatLnSpc="1">
            <a:prstTxWarp prst="textNoShape">
              <a:avLst/>
            </a:prstTxWarp>
          </a:bodyPr>
          <a:lstStyle/>
          <a:p>
            <a:pPr defTabSz="767718"/>
            <a:endParaRPr lang="en-US">
              <a:solidFill>
                <a:srgbClr val="FFFFFF"/>
              </a:solidFill>
            </a:endParaRPr>
          </a:p>
        </p:txBody>
      </p:sp>
      <p:sp>
        <p:nvSpPr>
          <p:cNvPr id="16" name="Freeform 16"/>
          <p:cNvSpPr>
            <a:spLocks noEditPoints="1"/>
          </p:cNvSpPr>
          <p:nvPr/>
        </p:nvSpPr>
        <p:spPr bwMode="auto">
          <a:xfrm>
            <a:off x="1619672" y="4458710"/>
            <a:ext cx="211573" cy="424311"/>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chemeClr val="tx1"/>
          </a:solidFill>
          <a:ln>
            <a:noFill/>
          </a:ln>
        </p:spPr>
        <p:txBody>
          <a:bodyPr vert="horz" wrap="square" lIns="64008" tIns="32004" rIns="64008" bIns="32004" numCol="1" anchor="t" anchorCtr="0" compatLnSpc="1">
            <a:prstTxWarp prst="textNoShape">
              <a:avLst/>
            </a:prstTxWarp>
          </a:bodyPr>
          <a:lstStyle/>
          <a:p>
            <a:pPr defTabSz="767718"/>
            <a:endParaRPr lang="en-US">
              <a:solidFill>
                <a:srgbClr val="FFFFFF"/>
              </a:solidFill>
            </a:endParaRPr>
          </a:p>
        </p:txBody>
      </p:sp>
      <p:grpSp>
        <p:nvGrpSpPr>
          <p:cNvPr id="17" name="Group 16"/>
          <p:cNvGrpSpPr/>
          <p:nvPr/>
        </p:nvGrpSpPr>
        <p:grpSpPr>
          <a:xfrm>
            <a:off x="2041546" y="4404285"/>
            <a:ext cx="970839" cy="1325374"/>
            <a:chOff x="1763305" y="2676220"/>
            <a:chExt cx="1468266" cy="1927943"/>
          </a:xfrm>
        </p:grpSpPr>
        <p:sp>
          <p:nvSpPr>
            <p:cNvPr id="50" name="TextBox 49"/>
            <p:cNvSpPr txBox="1"/>
            <p:nvPr/>
          </p:nvSpPr>
          <p:spPr>
            <a:xfrm>
              <a:off x="1763305" y="3556535"/>
              <a:ext cx="1468266" cy="1047628"/>
            </a:xfrm>
            <a:prstGeom prst="rect">
              <a:avLst/>
            </a:prstGeom>
            <a:noFill/>
          </p:spPr>
          <p:txBody>
            <a:bodyPr wrap="square" lIns="0" tIns="0" rIns="0" bIns="0" rtlCol="0">
              <a:spAutoFit/>
            </a:bodyPr>
            <a:lstStyle/>
            <a:p>
              <a:pPr algn="ctr" defTabSz="767718">
                <a:lnSpc>
                  <a:spcPct val="90000"/>
                </a:lnSpc>
                <a:buSzPct val="80000"/>
              </a:pPr>
              <a:r>
                <a:rPr lang="en-US" sz="1300" dirty="0" smtClean="0">
                  <a:solidFill>
                    <a:srgbClr val="FCFCFC">
                      <a:alpha val="99000"/>
                    </a:srgbClr>
                  </a:solidFill>
                </a:rPr>
                <a:t>Active Directory</a:t>
              </a:r>
              <a:r>
                <a:rPr lang="ru-RU" sz="1300" dirty="0" smtClean="0">
                  <a:solidFill>
                    <a:srgbClr val="FCFCFC">
                      <a:alpha val="99000"/>
                    </a:srgbClr>
                  </a:solidFill>
                </a:rPr>
                <a:t> на серверах клиента</a:t>
              </a:r>
              <a:endParaRPr lang="en-US" sz="1300" dirty="0">
                <a:solidFill>
                  <a:srgbClr val="FCFCFC">
                    <a:alpha val="99000"/>
                  </a:srgbClr>
                </a:solidFill>
              </a:endParaRPr>
            </a:p>
          </p:txBody>
        </p:sp>
        <p:grpSp>
          <p:nvGrpSpPr>
            <p:cNvPr id="51" name="Group 50"/>
            <p:cNvGrpSpPr/>
            <p:nvPr/>
          </p:nvGrpSpPr>
          <p:grpSpPr>
            <a:xfrm>
              <a:off x="1988891" y="2676220"/>
              <a:ext cx="1042724" cy="847246"/>
              <a:chOff x="1985539" y="2676220"/>
              <a:chExt cx="1042724" cy="847246"/>
            </a:xfrm>
          </p:grpSpPr>
          <p:sp>
            <p:nvSpPr>
              <p:cNvPr id="52" name="Isosceles Triangle 51"/>
              <p:cNvSpPr/>
              <p:nvPr/>
            </p:nvSpPr>
            <p:spPr bwMode="auto">
              <a:xfrm>
                <a:off x="1985539" y="2676220"/>
                <a:ext cx="1042724" cy="847246"/>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7797"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3" name="TextBox 52"/>
              <p:cNvSpPr txBox="1"/>
              <p:nvPr/>
            </p:nvSpPr>
            <p:spPr>
              <a:xfrm>
                <a:off x="2134775" y="3284505"/>
                <a:ext cx="718622" cy="201466"/>
              </a:xfrm>
              <a:prstGeom prst="rect">
                <a:avLst/>
              </a:prstGeom>
              <a:noFill/>
            </p:spPr>
            <p:txBody>
              <a:bodyPr wrap="square" lIns="0" tIns="0" rIns="0" bIns="0" rtlCol="0">
                <a:spAutoFit/>
              </a:bodyPr>
              <a:lstStyle/>
              <a:p>
                <a:pPr algn="ctr" defTabSz="767718"/>
                <a:r>
                  <a:rPr lang="en-US" sz="900" dirty="0">
                    <a:solidFill>
                      <a:srgbClr val="0071BC">
                        <a:alpha val="99000"/>
                      </a:srgbClr>
                    </a:solidFill>
                  </a:rPr>
                  <a:t>ADFS 2.0</a:t>
                </a:r>
              </a:p>
            </p:txBody>
          </p:sp>
        </p:grpSp>
      </p:grpSp>
      <p:sp>
        <p:nvSpPr>
          <p:cNvPr id="18" name="On-Premises"/>
          <p:cNvSpPr>
            <a:spLocks noEditPoints="1"/>
          </p:cNvSpPr>
          <p:nvPr/>
        </p:nvSpPr>
        <p:spPr bwMode="black">
          <a:xfrm>
            <a:off x="1144829" y="5046387"/>
            <a:ext cx="639110" cy="627112"/>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ln>
          <a:extLst/>
        </p:spPr>
        <p:txBody>
          <a:bodyPr vert="horz" wrap="square" lIns="64008" tIns="32004" rIns="64008" bIns="32004" numCol="1" anchor="t" anchorCtr="0" compatLnSpc="1">
            <a:prstTxWarp prst="textNoShape">
              <a:avLst/>
            </a:prstTxWarp>
          </a:bodyPr>
          <a:lstStyle/>
          <a:p>
            <a:pPr defTabSz="767718"/>
            <a:endParaRPr lang="en-US">
              <a:solidFill>
                <a:srgbClr val="FFFFFF"/>
              </a:solidFill>
            </a:endParaRPr>
          </a:p>
        </p:txBody>
      </p:sp>
      <p:cxnSp>
        <p:nvCxnSpPr>
          <p:cNvPr id="48" name="Straight Arrow Connector 47"/>
          <p:cNvCxnSpPr/>
          <p:nvPr/>
        </p:nvCxnSpPr>
        <p:spPr>
          <a:xfrm>
            <a:off x="2696797" y="4670546"/>
            <a:ext cx="1128562" cy="0"/>
          </a:xfrm>
          <a:prstGeom prst="straightConnector1">
            <a:avLst/>
          </a:prstGeom>
          <a:ln w="1905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3645887" y="5170609"/>
            <a:ext cx="448712" cy="685065"/>
          </a:xfrm>
          <a:prstGeom prst="straightConnector1">
            <a:avLst/>
          </a:prstGeom>
          <a:ln w="1905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4" idx="0"/>
          </p:cNvCxnSpPr>
          <p:nvPr/>
        </p:nvCxnSpPr>
        <p:spPr>
          <a:xfrm flipH="1" flipV="1">
            <a:off x="4572019" y="5276020"/>
            <a:ext cx="214741" cy="701828"/>
          </a:xfrm>
          <a:prstGeom prst="straightConnector1">
            <a:avLst/>
          </a:prstGeom>
          <a:ln w="1905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rot="3917786" flipV="1">
            <a:off x="3397840" y="3789462"/>
            <a:ext cx="900707" cy="313211"/>
            <a:chOff x="2954747" y="2709633"/>
            <a:chExt cx="1518554" cy="701709"/>
          </a:xfrm>
        </p:grpSpPr>
        <p:cxnSp>
          <p:nvCxnSpPr>
            <p:cNvPr id="42" name="Straight Arrow Connector 41"/>
            <p:cNvCxnSpPr/>
            <p:nvPr/>
          </p:nvCxnSpPr>
          <p:spPr>
            <a:xfrm rot="2700000" flipV="1">
              <a:off x="3916998" y="2782337"/>
              <a:ext cx="556304" cy="556303"/>
            </a:xfrm>
            <a:prstGeom prst="straightConnector1">
              <a:avLst/>
            </a:prstGeom>
            <a:ln w="1905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2700000" flipV="1">
              <a:off x="2954746" y="2709634"/>
              <a:ext cx="701709" cy="701708"/>
            </a:xfrm>
            <a:prstGeom prst="straightConnector1">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a:stCxn id="5" idx="6"/>
          </p:cNvCxnSpPr>
          <p:nvPr/>
        </p:nvCxnSpPr>
        <p:spPr>
          <a:xfrm flipH="1">
            <a:off x="4485844" y="3528838"/>
            <a:ext cx="334318" cy="848251"/>
          </a:xfrm>
          <a:prstGeom prst="straightConnector1">
            <a:avLst/>
          </a:prstGeom>
          <a:ln w="1905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6049109" y="4738333"/>
            <a:ext cx="795948" cy="49443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4005" tIns="32003" rIns="64005" bIns="32003" numCol="1" rtlCol="0" anchor="ctr" anchorCtr="0" compatLnSpc="1">
            <a:prstTxWarp prst="textNoShape">
              <a:avLst/>
            </a:prstTxWarp>
          </a:bodyPr>
          <a:lstStyle/>
          <a:p>
            <a:pPr algn="ctr" defTabSz="767797"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8" name="TextBox 37"/>
          <p:cNvSpPr txBox="1"/>
          <p:nvPr/>
        </p:nvSpPr>
        <p:spPr>
          <a:xfrm>
            <a:off x="6049109" y="5276019"/>
            <a:ext cx="795948" cy="338554"/>
          </a:xfrm>
          <a:prstGeom prst="rect">
            <a:avLst/>
          </a:prstGeom>
          <a:noFill/>
        </p:spPr>
        <p:txBody>
          <a:bodyPr wrap="square" lIns="0" tIns="0" rIns="0" bIns="0" rtlCol="0">
            <a:spAutoFit/>
          </a:bodyPr>
          <a:lstStyle/>
          <a:p>
            <a:pPr algn="ctr" defTabSz="767718">
              <a:lnSpc>
                <a:spcPct val="90000"/>
              </a:lnSpc>
              <a:spcBef>
                <a:spcPct val="20000"/>
              </a:spcBef>
              <a:buSzPct val="80000"/>
            </a:pPr>
            <a:r>
              <a:rPr lang="ru-RU" sz="1100" dirty="0" smtClean="0">
                <a:solidFill>
                  <a:srgbClr val="FCFCFC">
                    <a:alpha val="99000"/>
                  </a:srgbClr>
                </a:solidFill>
              </a:rPr>
              <a:t>Сторонние</a:t>
            </a:r>
          </a:p>
          <a:p>
            <a:pPr algn="ctr" defTabSz="767718">
              <a:lnSpc>
                <a:spcPct val="90000"/>
              </a:lnSpc>
              <a:spcBef>
                <a:spcPct val="20000"/>
              </a:spcBef>
              <a:buSzPct val="80000"/>
            </a:pPr>
            <a:r>
              <a:rPr lang="ru-RU" sz="1100" dirty="0" smtClean="0">
                <a:solidFill>
                  <a:srgbClr val="FCFCFC">
                    <a:alpha val="99000"/>
                  </a:srgbClr>
                </a:solidFill>
              </a:rPr>
              <a:t>приложения</a:t>
            </a:r>
            <a:endParaRPr lang="en-US" sz="1100" dirty="0">
              <a:solidFill>
                <a:srgbClr val="FCFCFC">
                  <a:alpha val="99000"/>
                </a:srgbClr>
              </a:solidFill>
            </a:endParaRPr>
          </a:p>
        </p:txBody>
      </p:sp>
      <p:pic>
        <p:nvPicPr>
          <p:cNvPr id="39" name="Picture 13" descr="\\192.168.1.51\Shared\ADI_Projects\Microsoft\MS_11-01463_Azure\Working_Art\marketplac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7177" y="4825399"/>
            <a:ext cx="159814" cy="30546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Active Directory"/>
          <p:cNvGrpSpPr/>
          <p:nvPr/>
        </p:nvGrpSpPr>
        <p:grpSpPr>
          <a:xfrm>
            <a:off x="3679716" y="4227577"/>
            <a:ext cx="1198897" cy="943032"/>
            <a:chOff x="5224143" y="3160941"/>
            <a:chExt cx="1737360" cy="1371773"/>
          </a:xfrm>
        </p:grpSpPr>
        <p:sp>
          <p:nvSpPr>
            <p:cNvPr id="35" name="Isosceles Triangle 34"/>
            <p:cNvSpPr/>
            <p:nvPr/>
          </p:nvSpPr>
          <p:spPr bwMode="auto">
            <a:xfrm>
              <a:off x="5668438" y="3160941"/>
              <a:ext cx="848770" cy="731698"/>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7797"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6" name="TextBox 35"/>
            <p:cNvSpPr txBox="1"/>
            <p:nvPr/>
          </p:nvSpPr>
          <p:spPr>
            <a:xfrm>
              <a:off x="5224143" y="3950697"/>
              <a:ext cx="1737360" cy="582017"/>
            </a:xfrm>
            <a:prstGeom prst="rect">
              <a:avLst/>
            </a:prstGeom>
            <a:noFill/>
          </p:spPr>
          <p:txBody>
            <a:bodyPr wrap="square" lIns="0" tIns="0" rIns="0" bIns="0" rtlCol="0">
              <a:spAutoFit/>
            </a:bodyPr>
            <a:lstStyle/>
            <a:p>
              <a:pPr algn="ctr" defTabSz="767718">
                <a:lnSpc>
                  <a:spcPct val="90000"/>
                </a:lnSpc>
                <a:spcBef>
                  <a:spcPct val="20000"/>
                </a:spcBef>
                <a:buSzPct val="80000"/>
              </a:pPr>
              <a:r>
                <a:rPr lang="en-US" sz="1300" dirty="0">
                  <a:solidFill>
                    <a:srgbClr val="FCFCFC">
                      <a:alpha val="99000"/>
                    </a:srgbClr>
                  </a:solidFill>
                </a:rPr>
                <a:t>Windows Azure</a:t>
              </a:r>
            </a:p>
            <a:p>
              <a:pPr algn="ctr" defTabSz="767718">
                <a:lnSpc>
                  <a:spcPct val="90000"/>
                </a:lnSpc>
                <a:spcBef>
                  <a:spcPct val="20000"/>
                </a:spcBef>
                <a:buSzPct val="80000"/>
              </a:pPr>
              <a:r>
                <a:rPr lang="en-US" sz="1300" dirty="0">
                  <a:solidFill>
                    <a:srgbClr val="FCFCFC">
                      <a:alpha val="99000"/>
                    </a:srgbClr>
                  </a:solidFill>
                </a:rPr>
                <a:t>Active Directory</a:t>
              </a:r>
            </a:p>
          </p:txBody>
        </p:sp>
      </p:grpSp>
      <p:pic>
        <p:nvPicPr>
          <p:cNvPr id="31" name="Picture 7" descr="\\192.168.1.51\Shared\ADI_Projects\Microsoft\MS_11-01463_Azure\Working_Art\ofc365_v_bL_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7494" y="4000469"/>
            <a:ext cx="553463" cy="4207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9" descr="\\192.168.1.51\Shared\ADI_Projects\Microsoft\MS_11-01463_Azure\Working_Art\Dyn-CRM_v_bL_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8656" y="3980021"/>
            <a:ext cx="496855" cy="461656"/>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bwMode="auto">
          <a:xfrm>
            <a:off x="5156915" y="3941444"/>
            <a:ext cx="1688142" cy="53880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4005" tIns="32003" rIns="64005" bIns="32003" numCol="1" rtlCol="0" anchor="ctr" anchorCtr="0" compatLnSpc="1">
            <a:prstTxWarp prst="textNoShape">
              <a:avLst/>
            </a:prstTxWarp>
          </a:bodyPr>
          <a:lstStyle/>
          <a:p>
            <a:pPr algn="ctr" defTabSz="767797"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4" name="TextBox 33"/>
          <p:cNvSpPr txBox="1"/>
          <p:nvPr/>
        </p:nvSpPr>
        <p:spPr>
          <a:xfrm>
            <a:off x="5156915" y="4504501"/>
            <a:ext cx="1688142" cy="180049"/>
          </a:xfrm>
          <a:prstGeom prst="rect">
            <a:avLst/>
          </a:prstGeom>
          <a:noFill/>
        </p:spPr>
        <p:txBody>
          <a:bodyPr wrap="square" lIns="0" tIns="0" rIns="0" bIns="0" rtlCol="0">
            <a:spAutoFit/>
          </a:bodyPr>
          <a:lstStyle/>
          <a:p>
            <a:pPr algn="ctr" defTabSz="767718">
              <a:lnSpc>
                <a:spcPct val="90000"/>
              </a:lnSpc>
              <a:spcBef>
                <a:spcPct val="20000"/>
              </a:spcBef>
              <a:buSzPct val="80000"/>
            </a:pPr>
            <a:r>
              <a:rPr lang="en-US" sz="1300" dirty="0">
                <a:solidFill>
                  <a:srgbClr val="FCFCFC">
                    <a:alpha val="99000"/>
                  </a:srgbClr>
                </a:solidFill>
              </a:rPr>
              <a:t>Microsoft Apps</a:t>
            </a:r>
          </a:p>
        </p:txBody>
      </p:sp>
      <p:grpSp>
        <p:nvGrpSpPr>
          <p:cNvPr id="106" name="Group 105"/>
          <p:cNvGrpSpPr/>
          <p:nvPr/>
        </p:nvGrpSpPr>
        <p:grpSpPr>
          <a:xfrm>
            <a:off x="5156616" y="4735303"/>
            <a:ext cx="815219" cy="989303"/>
            <a:chOff x="8250585" y="5682362"/>
            <a:chExt cx="1304350" cy="1187163"/>
          </a:xfrm>
        </p:grpSpPr>
        <p:sp>
          <p:nvSpPr>
            <p:cNvPr id="28" name="Rectangle 27"/>
            <p:cNvSpPr/>
            <p:nvPr/>
          </p:nvSpPr>
          <p:spPr bwMode="auto">
            <a:xfrm>
              <a:off x="8251064" y="5682362"/>
              <a:ext cx="1303393" cy="5975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7797"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9" name="TextBox 28"/>
            <p:cNvSpPr txBox="1"/>
            <p:nvPr/>
          </p:nvSpPr>
          <p:spPr>
            <a:xfrm>
              <a:off x="8250585" y="6321068"/>
              <a:ext cx="1304350" cy="548457"/>
            </a:xfrm>
            <a:prstGeom prst="rect">
              <a:avLst/>
            </a:prstGeom>
            <a:noFill/>
          </p:spPr>
          <p:txBody>
            <a:bodyPr wrap="square" lIns="0" tIns="0" rIns="0" bIns="0" rtlCol="0">
              <a:spAutoFit/>
            </a:bodyPr>
            <a:lstStyle/>
            <a:p>
              <a:pPr algn="ctr" defTabSz="767718">
                <a:lnSpc>
                  <a:spcPct val="90000"/>
                </a:lnSpc>
                <a:spcBef>
                  <a:spcPct val="20000"/>
                </a:spcBef>
                <a:buSzPct val="80000"/>
              </a:pPr>
              <a:r>
                <a:rPr lang="ru-RU" sz="1100" dirty="0" smtClean="0">
                  <a:solidFill>
                    <a:srgbClr val="FCFCFC">
                      <a:alpha val="99000"/>
                    </a:srgbClr>
                  </a:solidFill>
                </a:rPr>
                <a:t>Облачные приложения клиента</a:t>
              </a:r>
              <a:endParaRPr lang="en-US" sz="1100" dirty="0">
                <a:solidFill>
                  <a:srgbClr val="FCFCFC">
                    <a:alpha val="99000"/>
                  </a:srgbClr>
                </a:solidFill>
              </a:endParaRPr>
            </a:p>
          </p:txBody>
        </p:sp>
        <p:pic>
          <p:nvPicPr>
            <p:cNvPr id="30" name="Picture 2" descr="\\MAGNUM\Projects\Microsoft\Cloud Power FY12\Design\ICONS_PNG\Next_Gen_Application.png"/>
            <p:cNvPicPr>
              <a:picLocks noChangeAspect="1" noChangeArrowheads="1"/>
            </p:cNvPicPr>
            <p:nvPr/>
          </p:nvPicPr>
          <p:blipFill rotWithShape="1">
            <a:blip r:embed="rId8" cstate="print">
              <a:lum bright="100000"/>
            </a:blip>
            <a:srcRect l="19757" t="33364" r="40122" b="34687"/>
            <a:stretch/>
          </p:blipFill>
          <p:spPr bwMode="auto">
            <a:xfrm>
              <a:off x="8673469" y="5782627"/>
              <a:ext cx="458583" cy="365177"/>
            </a:xfrm>
            <a:prstGeom prst="rect">
              <a:avLst/>
            </a:prstGeom>
            <a:noFill/>
          </p:spPr>
        </p:pic>
      </p:grpSp>
      <p:grpSp>
        <p:nvGrpSpPr>
          <p:cNvPr id="98" name="Group 97"/>
          <p:cNvGrpSpPr/>
          <p:nvPr/>
        </p:nvGrpSpPr>
        <p:grpSpPr>
          <a:xfrm>
            <a:off x="70209" y="1200397"/>
            <a:ext cx="8928992" cy="725918"/>
            <a:chOff x="1146730" y="2023214"/>
            <a:chExt cx="12436116" cy="871101"/>
          </a:xfrm>
        </p:grpSpPr>
        <p:grpSp>
          <p:nvGrpSpPr>
            <p:cNvPr id="99" name="Group 98"/>
            <p:cNvGrpSpPr/>
            <p:nvPr/>
          </p:nvGrpSpPr>
          <p:grpSpPr>
            <a:xfrm>
              <a:off x="1146730" y="2023215"/>
              <a:ext cx="1047830" cy="871100"/>
              <a:chOff x="716707" y="1676400"/>
              <a:chExt cx="654894" cy="725917"/>
            </a:xfrm>
            <a:solidFill>
              <a:srgbClr val="00A1DA"/>
            </a:solidFill>
          </p:grpSpPr>
          <p:sp>
            <p:nvSpPr>
              <p:cNvPr id="150" name="Rectangle 149"/>
              <p:cNvSpPr/>
              <p:nvPr/>
            </p:nvSpPr>
            <p:spPr>
              <a:xfrm>
                <a:off x="716707" y="1676400"/>
                <a:ext cx="654894" cy="725917"/>
              </a:xfrm>
              <a:prstGeom prst="rect">
                <a:avLst/>
              </a:prstGeom>
              <a:solidFill>
                <a:srgbClr val="00A1DA">
                  <a:alpha val="52000"/>
                </a:srgbClr>
              </a:solidFill>
              <a:ln w="9525" cap="flat" cmpd="sng" algn="ctr">
                <a:noFill/>
                <a:prstDash val="solid"/>
              </a:ln>
              <a:effectLst/>
            </p:spPr>
            <p:txBody>
              <a:bodyPr lIns="0" tIns="91440" rIns="91440" bIns="91440" rtlCol="0" anchor="b" anchorCtr="0"/>
              <a:lstStyle/>
              <a:p>
                <a:pPr algn="r" defTabSz="1218459"/>
                <a:r>
                  <a:rPr lang="en-US" dirty="0">
                    <a:solidFill>
                      <a:srgbClr val="FFFFFF">
                        <a:alpha val="99000"/>
                      </a:srgbClr>
                    </a:solidFill>
                    <a:ea typeface="Segoe UI" pitchFamily="34" charset="0"/>
                    <a:cs typeface="Segoe UI" pitchFamily="34" charset="0"/>
                  </a:rPr>
                  <a:t>CDN</a:t>
                </a:r>
              </a:p>
            </p:txBody>
          </p:sp>
          <p:pic>
            <p:nvPicPr>
              <p:cNvPr id="151" name="Picture 5"/>
              <p:cNvPicPr>
                <a:picLocks noChangeAspect="1" noChangeArrowheads="1"/>
              </p:cNvPicPr>
              <p:nvPr/>
            </p:nvPicPr>
            <p:blipFill>
              <a:blip r:embed="rId9"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878761" y="1752600"/>
                <a:ext cx="330785" cy="3091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0" name="Group 99"/>
            <p:cNvGrpSpPr/>
            <p:nvPr/>
          </p:nvGrpSpPr>
          <p:grpSpPr>
            <a:xfrm>
              <a:off x="2343284" y="2023215"/>
              <a:ext cx="1341120" cy="871100"/>
              <a:chOff x="1447800" y="1676400"/>
              <a:chExt cx="838200" cy="725917"/>
            </a:xfrm>
            <a:solidFill>
              <a:srgbClr val="00A1DA"/>
            </a:solidFill>
          </p:grpSpPr>
          <p:sp>
            <p:nvSpPr>
              <p:cNvPr id="148" name="Rectangle 147"/>
              <p:cNvSpPr/>
              <p:nvPr/>
            </p:nvSpPr>
            <p:spPr>
              <a:xfrm>
                <a:off x="1447800" y="1676400"/>
                <a:ext cx="838200" cy="725917"/>
              </a:xfrm>
              <a:prstGeom prst="rect">
                <a:avLst/>
              </a:prstGeom>
              <a:solidFill>
                <a:srgbClr val="00A1DA">
                  <a:alpha val="52000"/>
                </a:srgbClr>
              </a:solidFill>
              <a:ln w="9525" cap="flat" cmpd="sng" algn="ctr">
                <a:noFill/>
                <a:prstDash val="solid"/>
              </a:ln>
              <a:effectLst/>
            </p:spPr>
            <p:txBody>
              <a:bodyPr lIns="0" tIns="91440" rIns="91440" bIns="91440" rtlCol="0" anchor="b" anchorCtr="0"/>
              <a:lstStyle/>
              <a:p>
                <a:pPr algn="r" defTabSz="1218459"/>
                <a:r>
                  <a:rPr lang="ru-RU" sz="1200" dirty="0" smtClean="0">
                    <a:solidFill>
                      <a:srgbClr val="FFFFFF">
                        <a:alpha val="99000"/>
                      </a:srgbClr>
                    </a:solidFill>
                    <a:ea typeface="Segoe UI" pitchFamily="34" charset="0"/>
                    <a:cs typeface="Segoe UI" pitchFamily="34" charset="0"/>
                  </a:rPr>
                  <a:t>	кэш данных</a:t>
                </a:r>
                <a:endParaRPr lang="en-US" sz="1200" dirty="0">
                  <a:solidFill>
                    <a:srgbClr val="FFFFFF">
                      <a:alpha val="99000"/>
                    </a:srgbClr>
                  </a:solidFill>
                  <a:ea typeface="Segoe UI" pitchFamily="34" charset="0"/>
                  <a:cs typeface="Segoe UI" pitchFamily="34" charset="0"/>
                </a:endParaRPr>
              </a:p>
            </p:txBody>
          </p:sp>
          <p:pic>
            <p:nvPicPr>
              <p:cNvPr id="149" name="Picture 4"/>
              <p:cNvPicPr>
                <a:picLocks noChangeAspect="1" noChangeArrowheads="1"/>
              </p:cNvPicPr>
              <p:nvPr/>
            </p:nvPicPr>
            <p:blipFill>
              <a:blip r:embed="rId10"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720732" y="1703692"/>
                <a:ext cx="292336" cy="3604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1" name="Group 100"/>
            <p:cNvGrpSpPr/>
            <p:nvPr/>
          </p:nvGrpSpPr>
          <p:grpSpPr>
            <a:xfrm>
              <a:off x="7789022" y="2027129"/>
              <a:ext cx="2039562" cy="867186"/>
              <a:chOff x="8101534" y="2027129"/>
              <a:chExt cx="2039562" cy="867186"/>
            </a:xfrm>
          </p:grpSpPr>
          <p:sp>
            <p:nvSpPr>
              <p:cNvPr id="146" name="Rectangle 145"/>
              <p:cNvSpPr/>
              <p:nvPr/>
            </p:nvSpPr>
            <p:spPr>
              <a:xfrm>
                <a:off x="8101534" y="2027129"/>
                <a:ext cx="2039562" cy="867186"/>
              </a:xfrm>
              <a:prstGeom prst="rect">
                <a:avLst/>
              </a:prstGeom>
              <a:solidFill>
                <a:srgbClr val="00A1DA"/>
              </a:solidFill>
              <a:ln w="47625" cap="flat" cmpd="sng" algn="ctr">
                <a:noFill/>
                <a:prstDash val="solid"/>
              </a:ln>
              <a:effectLst/>
            </p:spPr>
            <p:txBody>
              <a:bodyPr lIns="261154" tIns="65290" rIns="130578" bIns="130578" rtlCol="0" anchor="b" anchorCtr="0"/>
              <a:lstStyle/>
              <a:p>
                <a:pPr algn="r" defTabSz="1218459"/>
                <a:endParaRPr lang="ru-RU" sz="1200" b="1" dirty="0" smtClean="0">
                  <a:solidFill>
                    <a:srgbClr val="FFFFFF">
                      <a:alpha val="99000"/>
                    </a:srgbClr>
                  </a:solidFill>
                  <a:ea typeface="Segoe UI" pitchFamily="34" charset="0"/>
                  <a:cs typeface="Segoe UI" pitchFamily="34" charset="0"/>
                </a:endParaRPr>
              </a:p>
              <a:p>
                <a:pPr algn="r" defTabSz="1218459"/>
                <a:endParaRPr lang="ru-RU" sz="1200" b="1" dirty="0">
                  <a:solidFill>
                    <a:srgbClr val="FFFFFF">
                      <a:alpha val="99000"/>
                    </a:srgbClr>
                  </a:solidFill>
                  <a:ea typeface="Segoe UI" pitchFamily="34" charset="0"/>
                  <a:cs typeface="Segoe UI" pitchFamily="34" charset="0"/>
                </a:endParaRPr>
              </a:p>
              <a:p>
                <a:pPr algn="r" defTabSz="1218459"/>
                <a:r>
                  <a:rPr lang="ru-RU" sz="1400" b="1" dirty="0">
                    <a:solidFill>
                      <a:srgbClr val="FFFFFF">
                        <a:alpha val="99000"/>
                      </a:srgbClr>
                    </a:solidFill>
                    <a:ea typeface="Segoe UI" pitchFamily="34" charset="0"/>
                    <a:cs typeface="Segoe UI" pitchFamily="34" charset="0"/>
                  </a:rPr>
                  <a:t>С</a:t>
                </a:r>
                <a:r>
                  <a:rPr lang="ru-RU" sz="1400" b="1" dirty="0" smtClean="0">
                    <a:solidFill>
                      <a:srgbClr val="FFFFFF">
                        <a:alpha val="99000"/>
                      </a:srgbClr>
                    </a:solidFill>
                    <a:ea typeface="Segoe UI" pitchFamily="34" charset="0"/>
                    <a:cs typeface="Segoe UI" pitchFamily="34" charset="0"/>
                  </a:rPr>
                  <a:t>ервисы авторизации</a:t>
                </a:r>
                <a:endParaRPr lang="en-US" sz="1400" b="1" dirty="0">
                  <a:solidFill>
                    <a:srgbClr val="FFFFFF">
                      <a:alpha val="99000"/>
                    </a:srgbClr>
                  </a:solidFill>
                  <a:ea typeface="Segoe UI" pitchFamily="34" charset="0"/>
                  <a:cs typeface="Segoe UI" pitchFamily="34" charset="0"/>
                </a:endParaRPr>
              </a:p>
            </p:txBody>
          </p:sp>
          <p:sp>
            <p:nvSpPr>
              <p:cNvPr id="147" name="Freeform 164"/>
              <p:cNvSpPr>
                <a:spLocks noEditPoints="1"/>
              </p:cNvSpPr>
              <p:nvPr/>
            </p:nvSpPr>
            <p:spPr bwMode="black">
              <a:xfrm>
                <a:off x="8130062" y="2034342"/>
                <a:ext cx="451377"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02" name="Group 101"/>
            <p:cNvGrpSpPr/>
            <p:nvPr/>
          </p:nvGrpSpPr>
          <p:grpSpPr>
            <a:xfrm>
              <a:off x="5448586" y="2023215"/>
              <a:ext cx="2191712" cy="871100"/>
              <a:chOff x="5755910" y="2023215"/>
              <a:chExt cx="2191712" cy="871100"/>
            </a:xfrm>
          </p:grpSpPr>
          <p:sp>
            <p:nvSpPr>
              <p:cNvPr id="144" name="Rectangle 143"/>
              <p:cNvSpPr/>
              <p:nvPr/>
            </p:nvSpPr>
            <p:spPr>
              <a:xfrm>
                <a:off x="5755910" y="2023215"/>
                <a:ext cx="2191712" cy="871100"/>
              </a:xfrm>
              <a:prstGeom prst="rect">
                <a:avLst/>
              </a:prstGeom>
              <a:solidFill>
                <a:srgbClr val="00A1DA">
                  <a:alpha val="52000"/>
                </a:srgbClr>
              </a:solidFill>
              <a:ln w="9525" cap="flat" cmpd="sng" algn="ctr">
                <a:noFill/>
                <a:prstDash val="solid"/>
              </a:ln>
              <a:effectLst/>
            </p:spPr>
            <p:txBody>
              <a:bodyPr lIns="0" tIns="130578" rIns="130578" bIns="130578" rtlCol="0" anchor="b" anchorCtr="0"/>
              <a:lstStyle/>
              <a:p>
                <a:pPr algn="r" defTabSz="1218459"/>
                <a:r>
                  <a:rPr lang="ru-RU" sz="1600" dirty="0" smtClean="0">
                    <a:solidFill>
                      <a:srgbClr val="FFFFFF">
                        <a:alpha val="99000"/>
                      </a:srgbClr>
                    </a:solidFill>
                    <a:ea typeface="Segoe UI" pitchFamily="34" charset="0"/>
                    <a:cs typeface="Segoe UI" pitchFamily="34" charset="0"/>
                  </a:rPr>
                  <a:t>бизнес</a:t>
                </a:r>
                <a:r>
                  <a:rPr lang="en-US" sz="1600" dirty="0">
                    <a:solidFill>
                      <a:srgbClr val="FFFFFF">
                        <a:alpha val="99000"/>
                      </a:srgbClr>
                    </a:solidFill>
                    <a:ea typeface="Segoe UI" pitchFamily="34" charset="0"/>
                    <a:cs typeface="Segoe UI" pitchFamily="34" charset="0"/>
                  </a:rPr>
                  <a:t/>
                </a:r>
                <a:br>
                  <a:rPr lang="en-US" sz="1600" dirty="0">
                    <a:solidFill>
                      <a:srgbClr val="FFFFFF">
                        <a:alpha val="99000"/>
                      </a:srgbClr>
                    </a:solidFill>
                    <a:ea typeface="Segoe UI" pitchFamily="34" charset="0"/>
                    <a:cs typeface="Segoe UI" pitchFamily="34" charset="0"/>
                  </a:rPr>
                </a:br>
                <a:r>
                  <a:rPr lang="ru-RU" sz="1600" dirty="0" smtClean="0">
                    <a:solidFill>
                      <a:srgbClr val="FFFFFF">
                        <a:alpha val="99000"/>
                      </a:srgbClr>
                    </a:solidFill>
                    <a:ea typeface="Segoe UI" pitchFamily="34" charset="0"/>
                    <a:cs typeface="Segoe UI" pitchFamily="34" charset="0"/>
                  </a:rPr>
                  <a:t> аналитика</a:t>
                </a:r>
                <a:endParaRPr lang="en-US" sz="1600" dirty="0">
                  <a:solidFill>
                    <a:srgbClr val="FFFFFF">
                      <a:alpha val="99000"/>
                    </a:srgbClr>
                  </a:solidFill>
                  <a:ea typeface="Segoe UI" pitchFamily="34" charset="0"/>
                  <a:cs typeface="Segoe UI" pitchFamily="34" charset="0"/>
                </a:endParaRPr>
              </a:p>
            </p:txBody>
          </p:sp>
          <p:sp>
            <p:nvSpPr>
              <p:cNvPr id="145" name="Freeform 21"/>
              <p:cNvSpPr>
                <a:spLocks noEditPoints="1"/>
              </p:cNvSpPr>
              <p:nvPr/>
            </p:nvSpPr>
            <p:spPr bwMode="black">
              <a:xfrm>
                <a:off x="5894004" y="2167321"/>
                <a:ext cx="548781"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03" name="Group 102"/>
            <p:cNvGrpSpPr/>
            <p:nvPr/>
          </p:nvGrpSpPr>
          <p:grpSpPr>
            <a:xfrm>
              <a:off x="12284832" y="2023215"/>
              <a:ext cx="1298014" cy="871100"/>
              <a:chOff x="12284832" y="2023215"/>
              <a:chExt cx="1298014" cy="871100"/>
            </a:xfrm>
          </p:grpSpPr>
          <p:sp>
            <p:nvSpPr>
              <p:cNvPr id="142" name="Rectangle 141"/>
              <p:cNvSpPr/>
              <p:nvPr/>
            </p:nvSpPr>
            <p:spPr>
              <a:xfrm>
                <a:off x="12284832" y="2023215"/>
                <a:ext cx="1298014" cy="871100"/>
              </a:xfrm>
              <a:prstGeom prst="rect">
                <a:avLst/>
              </a:prstGeom>
              <a:solidFill>
                <a:srgbClr val="00A1DA">
                  <a:alpha val="52000"/>
                </a:srgbClr>
              </a:solidFill>
              <a:ln w="9525" cap="flat" cmpd="sng" algn="ctr">
                <a:noFill/>
                <a:prstDash val="solid"/>
              </a:ln>
              <a:effectLst/>
            </p:spPr>
            <p:txBody>
              <a:bodyPr wrap="none" lIns="0" tIns="0" rIns="0" bIns="130578" rtlCol="0" anchor="b" anchorCtr="0"/>
              <a:lstStyle/>
              <a:p>
                <a:pPr algn="ctr" defTabSz="1218459"/>
                <a:r>
                  <a:rPr lang="en-US" sz="1400" spc="-28" dirty="0" smtClean="0">
                    <a:solidFill>
                      <a:srgbClr val="FFFFFF">
                        <a:alpha val="99000"/>
                      </a:srgbClr>
                    </a:solidFill>
                    <a:ea typeface="Segoe UI" pitchFamily="34" charset="0"/>
                    <a:cs typeface="Segoe UI" pitchFamily="34" charset="0"/>
                  </a:rPr>
                  <a:t>E-commerce</a:t>
                </a:r>
                <a:endParaRPr lang="en-US" sz="1400" spc="-28" dirty="0">
                  <a:solidFill>
                    <a:srgbClr val="FFFFFF">
                      <a:alpha val="99000"/>
                    </a:srgbClr>
                  </a:solidFill>
                  <a:ea typeface="Segoe UI" pitchFamily="34" charset="0"/>
                  <a:cs typeface="Segoe UI" pitchFamily="34" charset="0"/>
                </a:endParaRPr>
              </a:p>
            </p:txBody>
          </p:sp>
          <p:sp>
            <p:nvSpPr>
              <p:cNvPr id="143" name="Freeform 159"/>
              <p:cNvSpPr>
                <a:spLocks noEditPoints="1"/>
              </p:cNvSpPr>
              <p:nvPr/>
            </p:nvSpPr>
            <p:spPr bwMode="black">
              <a:xfrm>
                <a:off x="12854106" y="2077749"/>
                <a:ext cx="284346" cy="427719"/>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100">
                  <a:solidFill>
                    <a:srgbClr val="FFFFFF"/>
                  </a:solidFill>
                </a:endParaRPr>
              </a:p>
            </p:txBody>
          </p:sp>
        </p:grpSp>
        <p:grpSp>
          <p:nvGrpSpPr>
            <p:cNvPr id="104" name="Group 103"/>
            <p:cNvGrpSpPr/>
            <p:nvPr/>
          </p:nvGrpSpPr>
          <p:grpSpPr>
            <a:xfrm>
              <a:off x="9977308" y="2023215"/>
              <a:ext cx="1436139" cy="871100"/>
              <a:chOff x="10295008" y="2023215"/>
              <a:chExt cx="1436139" cy="871100"/>
            </a:xfrm>
          </p:grpSpPr>
          <p:sp>
            <p:nvSpPr>
              <p:cNvPr id="121" name="Rectangle 120"/>
              <p:cNvSpPr/>
              <p:nvPr/>
            </p:nvSpPr>
            <p:spPr>
              <a:xfrm>
                <a:off x="10295008" y="2023215"/>
                <a:ext cx="1436139" cy="871100"/>
              </a:xfrm>
              <a:prstGeom prst="rect">
                <a:avLst/>
              </a:prstGeom>
              <a:solidFill>
                <a:srgbClr val="00A1DA">
                  <a:alpha val="52000"/>
                </a:srgbClr>
              </a:solidFill>
              <a:ln w="9525" cap="flat" cmpd="sng" algn="ctr">
                <a:noFill/>
                <a:prstDash val="solid"/>
              </a:ln>
              <a:effectLst/>
            </p:spPr>
            <p:txBody>
              <a:bodyPr lIns="130578" tIns="0" rIns="130578" bIns="130578" rtlCol="0" anchor="b" anchorCtr="0"/>
              <a:lstStyle/>
              <a:p>
                <a:pPr algn="ctr" defTabSz="1218459"/>
                <a:r>
                  <a:rPr lang="ru-RU" dirty="0" smtClean="0">
                    <a:solidFill>
                      <a:srgbClr val="FFFFFF">
                        <a:alpha val="99000"/>
                      </a:srgbClr>
                    </a:solidFill>
                    <a:ea typeface="Segoe UI" pitchFamily="34" charset="0"/>
                    <a:cs typeface="Segoe UI" pitchFamily="34" charset="0"/>
                  </a:rPr>
                  <a:t>Медиа</a:t>
                </a:r>
                <a:endParaRPr lang="en-US" dirty="0">
                  <a:solidFill>
                    <a:srgbClr val="FFFFFF">
                      <a:alpha val="99000"/>
                    </a:srgbClr>
                  </a:solidFill>
                  <a:ea typeface="Segoe UI" pitchFamily="34" charset="0"/>
                  <a:cs typeface="Segoe UI" pitchFamily="34" charset="0"/>
                </a:endParaRPr>
              </a:p>
            </p:txBody>
          </p:sp>
          <p:sp>
            <p:nvSpPr>
              <p:cNvPr id="135" name="Freeform 7"/>
              <p:cNvSpPr>
                <a:spLocks noEditPoints="1"/>
              </p:cNvSpPr>
              <p:nvPr/>
            </p:nvSpPr>
            <p:spPr bwMode="black">
              <a:xfrm>
                <a:off x="10860907" y="2114655"/>
                <a:ext cx="304339" cy="326985"/>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18518"/>
                <a:endParaRPr lang="en-US" spc="-85" dirty="0">
                  <a:solidFill>
                    <a:srgbClr val="FFFFFF">
                      <a:lumMod val="50000"/>
                    </a:srgbClr>
                  </a:solidFill>
                  <a:latin typeface="Segoe Light" pitchFamily="34" charset="0"/>
                </a:endParaRPr>
              </a:p>
            </p:txBody>
          </p:sp>
        </p:grpSp>
        <p:grpSp>
          <p:nvGrpSpPr>
            <p:cNvPr id="105" name="Group 104"/>
            <p:cNvGrpSpPr/>
            <p:nvPr/>
          </p:nvGrpSpPr>
          <p:grpSpPr>
            <a:xfrm>
              <a:off x="3833128" y="2023215"/>
              <a:ext cx="1466734" cy="871100"/>
              <a:chOff x="2667000" y="1676400"/>
              <a:chExt cx="916709" cy="725917"/>
            </a:xfrm>
            <a:solidFill>
              <a:srgbClr val="00A1DA"/>
            </a:solidFill>
          </p:grpSpPr>
          <p:sp>
            <p:nvSpPr>
              <p:cNvPr id="119" name="Rectangle 118"/>
              <p:cNvSpPr/>
              <p:nvPr/>
            </p:nvSpPr>
            <p:spPr>
              <a:xfrm>
                <a:off x="2667000" y="1676400"/>
                <a:ext cx="916709" cy="725917"/>
              </a:xfrm>
              <a:prstGeom prst="rect">
                <a:avLst/>
              </a:prstGeom>
              <a:solidFill>
                <a:srgbClr val="00A1DA">
                  <a:alpha val="52000"/>
                </a:srgbClr>
              </a:solidFill>
              <a:ln w="9525" cap="flat" cmpd="sng" algn="ctr">
                <a:noFill/>
                <a:prstDash val="solid"/>
              </a:ln>
              <a:effectLst/>
            </p:spPr>
            <p:txBody>
              <a:bodyPr lIns="0" tIns="91440" rIns="91440" bIns="91440" rtlCol="0" anchor="b" anchorCtr="0"/>
              <a:lstStyle/>
              <a:p>
                <a:pPr algn="r" defTabSz="1218459"/>
                <a:r>
                  <a:rPr lang="ru-RU" sz="1400" dirty="0" smtClean="0">
                    <a:solidFill>
                      <a:srgbClr val="FFFFFF">
                        <a:alpha val="99000"/>
                      </a:srgbClr>
                    </a:solidFill>
                    <a:ea typeface="Segoe UI" pitchFamily="34" charset="0"/>
                    <a:cs typeface="Segoe UI" pitchFamily="34" charset="0"/>
                  </a:rPr>
                  <a:t>интеграция</a:t>
                </a:r>
                <a:endParaRPr lang="en-US" sz="1400" dirty="0">
                  <a:solidFill>
                    <a:srgbClr val="FFFFFF">
                      <a:alpha val="99000"/>
                    </a:srgbClr>
                  </a:solidFill>
                  <a:ea typeface="Segoe UI" pitchFamily="34" charset="0"/>
                  <a:cs typeface="Segoe UI" pitchFamily="34" charset="0"/>
                </a:endParaRPr>
              </a:p>
            </p:txBody>
          </p:sp>
          <p:pic>
            <p:nvPicPr>
              <p:cNvPr id="12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3009425" y="1752600"/>
                <a:ext cx="231859" cy="3091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7" name="Group 106"/>
            <p:cNvGrpSpPr/>
            <p:nvPr/>
          </p:nvGrpSpPr>
          <p:grpSpPr>
            <a:xfrm>
              <a:off x="11562171" y="2023214"/>
              <a:ext cx="573934" cy="871100"/>
              <a:chOff x="11710897" y="2023214"/>
              <a:chExt cx="573934" cy="871100"/>
            </a:xfrm>
          </p:grpSpPr>
          <p:sp>
            <p:nvSpPr>
              <p:cNvPr id="114" name="Rectangle 113"/>
              <p:cNvSpPr/>
              <p:nvPr/>
            </p:nvSpPr>
            <p:spPr>
              <a:xfrm>
                <a:off x="11710897" y="2023214"/>
                <a:ext cx="573934" cy="871100"/>
              </a:xfrm>
              <a:prstGeom prst="rect">
                <a:avLst/>
              </a:prstGeom>
              <a:solidFill>
                <a:srgbClr val="00A1DA">
                  <a:alpha val="52000"/>
                </a:srgbClr>
              </a:solidFill>
              <a:ln w="9525" cap="flat" cmpd="sng" algn="ctr">
                <a:noFill/>
                <a:prstDash val="solid"/>
              </a:ln>
              <a:effectLst/>
            </p:spPr>
            <p:txBody>
              <a:bodyPr wrap="none" lIns="130578" tIns="0" rIns="130578" bIns="130578" rtlCol="0" anchor="b" anchorCtr="0"/>
              <a:lstStyle/>
              <a:p>
                <a:pPr algn="ctr" defTabSz="1218459"/>
                <a:r>
                  <a:rPr lang="en-US" sz="1400" dirty="0" smtClean="0">
                    <a:solidFill>
                      <a:srgbClr val="FFFFFF">
                        <a:alpha val="99000"/>
                      </a:srgbClr>
                    </a:solidFill>
                    <a:ea typeface="Segoe UI" pitchFamily="34" charset="0"/>
                    <a:cs typeface="Segoe UI" pitchFamily="34" charset="0"/>
                  </a:rPr>
                  <a:t>HPC</a:t>
                </a:r>
                <a:endParaRPr lang="en-US" sz="1400" dirty="0">
                  <a:solidFill>
                    <a:srgbClr val="FFFFFF">
                      <a:alpha val="99000"/>
                    </a:srgbClr>
                  </a:solidFill>
                  <a:ea typeface="Segoe UI" pitchFamily="34" charset="0"/>
                  <a:cs typeface="Segoe UI" pitchFamily="34" charset="0"/>
                </a:endParaRPr>
              </a:p>
            </p:txBody>
          </p:sp>
          <p:pic>
            <p:nvPicPr>
              <p:cNvPr id="118" name="Picture 4" descr="[mapreduce-process.png]"/>
              <p:cNvPicPr>
                <a:picLocks noChangeArrowheads="1"/>
              </p:cNvPicPr>
              <p:nvPr/>
            </p:nvPicPr>
            <p:blipFill>
              <a:blip r:embed="rId12"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868317" y="2199013"/>
                <a:ext cx="259094" cy="2022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2" name="Rectangle 151"/>
          <p:cNvSpPr/>
          <p:nvPr/>
        </p:nvSpPr>
        <p:spPr>
          <a:xfrm>
            <a:off x="298736" y="2051352"/>
            <a:ext cx="7769942" cy="385333"/>
          </a:xfrm>
          <a:prstGeom prst="rect">
            <a:avLst/>
          </a:prstGeom>
        </p:spPr>
        <p:txBody>
          <a:bodyPr wrap="square" lIns="76805" tIns="38403" rIns="76805" bIns="38403">
            <a:spAutoFit/>
          </a:bodyPr>
          <a:lstStyle/>
          <a:p>
            <a:pPr defTabSz="767718"/>
            <a:r>
              <a:rPr lang="en-US" sz="2000" spc="-71" dirty="0" smtClean="0">
                <a:solidFill>
                  <a:srgbClr val="8CC600">
                    <a:alpha val="99000"/>
                  </a:srgbClr>
                </a:solidFill>
                <a:latin typeface="Segoe UI Light" pitchFamily="34" charset="0"/>
              </a:rPr>
              <a:t>Windows Azure</a:t>
            </a:r>
            <a:r>
              <a:rPr lang="ru-RU" sz="2000" spc="-71" dirty="0" smtClean="0">
                <a:solidFill>
                  <a:srgbClr val="8CC600">
                    <a:alpha val="99000"/>
                  </a:srgbClr>
                </a:solidFill>
                <a:latin typeface="Segoe UI Light" pitchFamily="34" charset="0"/>
              </a:rPr>
              <a:t> </a:t>
            </a:r>
            <a:r>
              <a:rPr lang="en-US" sz="2000" spc="-71" dirty="0" smtClean="0">
                <a:solidFill>
                  <a:srgbClr val="8CC600">
                    <a:alpha val="99000"/>
                  </a:srgbClr>
                </a:solidFill>
                <a:latin typeface="Segoe UI Light" pitchFamily="34" charset="0"/>
              </a:rPr>
              <a:t>Active Directory – </a:t>
            </a:r>
            <a:r>
              <a:rPr lang="ru-RU" sz="2000" spc="-71" dirty="0" smtClean="0">
                <a:solidFill>
                  <a:srgbClr val="8CC600">
                    <a:alpha val="99000"/>
                  </a:srgbClr>
                </a:solidFill>
                <a:latin typeface="Segoe UI Light" pitchFamily="34" charset="0"/>
              </a:rPr>
              <a:t>идентификация и управление доступом</a:t>
            </a:r>
            <a:endParaRPr lang="en-US" sz="2000" spc="-71" dirty="0">
              <a:solidFill>
                <a:srgbClr val="8CC600">
                  <a:alpha val="99000"/>
                </a:srgbClr>
              </a:solidFill>
              <a:latin typeface="Segoe UI Light" pitchFamily="34" charset="0"/>
            </a:endParaRPr>
          </a:p>
        </p:txBody>
      </p:sp>
    </p:spTree>
    <p:extLst>
      <p:ext uri="{BB962C8B-B14F-4D97-AF65-F5344CB8AC3E}">
        <p14:creationId xmlns:p14="http://schemas.microsoft.com/office/powerpoint/2010/main" val="3158072278"/>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7504" y="1214422"/>
            <a:ext cx="8579296" cy="4911741"/>
          </a:xfrm>
        </p:spPr>
        <p:txBody>
          <a:bodyPr>
            <a:normAutofit/>
          </a:bodyPr>
          <a:lstStyle/>
          <a:p>
            <a:pPr marL="0" indent="0">
              <a:buNone/>
            </a:pPr>
            <a:r>
              <a:rPr lang="en-US" dirty="0" smtClean="0">
                <a:solidFill>
                  <a:srgbClr val="00B0F0"/>
                </a:solidFill>
              </a:rPr>
              <a:t>Active Directory</a:t>
            </a:r>
            <a:r>
              <a:rPr lang="ru-RU" dirty="0" smtClean="0">
                <a:solidFill>
                  <a:srgbClr val="00B0F0"/>
                </a:solidFill>
              </a:rPr>
              <a:t> </a:t>
            </a:r>
            <a:r>
              <a:rPr lang="en-US" dirty="0" smtClean="0">
                <a:solidFill>
                  <a:srgbClr val="00B0F0"/>
                </a:solidFill>
              </a:rPr>
              <a:t>Domain Services</a:t>
            </a:r>
            <a:r>
              <a:rPr lang="ru-RU" dirty="0" smtClean="0">
                <a:solidFill>
                  <a:srgbClr val="00B0F0"/>
                </a:solidFill>
              </a:rPr>
              <a:t> в </a:t>
            </a:r>
            <a:r>
              <a:rPr lang="en-US" dirty="0" smtClean="0">
                <a:solidFill>
                  <a:srgbClr val="00B0F0"/>
                </a:solidFill>
              </a:rPr>
              <a:t>Windows Azure</a:t>
            </a:r>
            <a:r>
              <a:rPr lang="en-US" dirty="0">
                <a:solidFill>
                  <a:srgbClr val="00B0F0"/>
                </a:solidFill>
              </a:rPr>
              <a:t> </a:t>
            </a:r>
            <a:r>
              <a:rPr lang="ru-RU" dirty="0" smtClean="0">
                <a:solidFill>
                  <a:srgbClr val="00B0F0"/>
                </a:solidFill>
              </a:rPr>
              <a:t>это </a:t>
            </a:r>
            <a:r>
              <a:rPr lang="en-US" dirty="0">
                <a:solidFill>
                  <a:srgbClr val="00B0F0"/>
                </a:solidFill>
              </a:rPr>
              <a:t>:</a:t>
            </a:r>
            <a:endParaRPr lang="ru-RU" sz="1400" dirty="0" smtClean="0">
              <a:solidFill>
                <a:srgbClr val="00B0F0"/>
              </a:solidFill>
            </a:endParaRPr>
          </a:p>
          <a:p>
            <a:pPr>
              <a:lnSpc>
                <a:spcPct val="150000"/>
              </a:lnSpc>
            </a:pPr>
            <a:r>
              <a:rPr lang="ru-RU" sz="2000" dirty="0" smtClean="0"/>
              <a:t>Возможность быть ближе к пользователю ( 8 ДЦ по всему миру )</a:t>
            </a:r>
          </a:p>
          <a:p>
            <a:pPr>
              <a:lnSpc>
                <a:spcPct val="150000"/>
              </a:lnSpc>
            </a:pPr>
            <a:r>
              <a:rPr lang="ru-RU" sz="2000" dirty="0" smtClean="0"/>
              <a:t>Более высокая отказоустойчивость к техногенным катастрофам-  </a:t>
            </a:r>
            <a:r>
              <a:rPr lang="en-US" sz="2000" dirty="0" smtClean="0"/>
              <a:t>Disaster recovery</a:t>
            </a:r>
          </a:p>
          <a:p>
            <a:pPr>
              <a:lnSpc>
                <a:spcPct val="150000"/>
              </a:lnSpc>
            </a:pPr>
            <a:r>
              <a:rPr lang="ru-RU" sz="2000" dirty="0" smtClean="0"/>
              <a:t>Оптимизация архитектуры облачных сервисов в случае если нет необходимости обращения к </a:t>
            </a:r>
            <a:r>
              <a:rPr lang="en-US" sz="2000" dirty="0" smtClean="0"/>
              <a:t>on-prem</a:t>
            </a:r>
            <a:r>
              <a:rPr lang="en-US" sz="2000" dirty="0"/>
              <a:t>i</a:t>
            </a:r>
            <a:r>
              <a:rPr lang="en-US" sz="2000" dirty="0" smtClean="0"/>
              <a:t>se AD</a:t>
            </a:r>
            <a:endParaRPr lang="en-US" sz="1400" dirty="0" smtClean="0"/>
          </a:p>
        </p:txBody>
      </p:sp>
    </p:spTree>
    <p:extLst>
      <p:ext uri="{BB962C8B-B14F-4D97-AF65-F5344CB8AC3E}">
        <p14:creationId xmlns:p14="http://schemas.microsoft.com/office/powerpoint/2010/main" val="1971432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7504" y="1214422"/>
            <a:ext cx="8579296" cy="4911741"/>
          </a:xfrm>
        </p:spPr>
        <p:txBody>
          <a:bodyPr>
            <a:normAutofit lnSpcReduction="10000"/>
          </a:bodyPr>
          <a:lstStyle/>
          <a:p>
            <a:pPr marL="0" indent="0">
              <a:buNone/>
            </a:pPr>
            <a:r>
              <a:rPr lang="ru-RU" dirty="0" smtClean="0">
                <a:solidFill>
                  <a:srgbClr val="00B0F0"/>
                </a:solidFill>
              </a:rPr>
              <a:t>Особенности </a:t>
            </a:r>
            <a:r>
              <a:rPr lang="en-US" dirty="0" smtClean="0">
                <a:solidFill>
                  <a:srgbClr val="00B0F0"/>
                </a:solidFill>
              </a:rPr>
              <a:t>AD</a:t>
            </a:r>
            <a:r>
              <a:rPr lang="ru-RU" dirty="0" smtClean="0">
                <a:solidFill>
                  <a:srgbClr val="00B0F0"/>
                </a:solidFill>
              </a:rPr>
              <a:t> в </a:t>
            </a:r>
            <a:r>
              <a:rPr lang="en-US" dirty="0" smtClean="0">
                <a:solidFill>
                  <a:srgbClr val="00B0F0"/>
                </a:solidFill>
              </a:rPr>
              <a:t>Windows Azure:</a:t>
            </a:r>
            <a:endParaRPr lang="ru-RU" sz="1400" dirty="0" smtClean="0">
              <a:solidFill>
                <a:srgbClr val="00B0F0"/>
              </a:solidFill>
            </a:endParaRPr>
          </a:p>
          <a:p>
            <a:pPr>
              <a:lnSpc>
                <a:spcPct val="150000"/>
              </a:lnSpc>
            </a:pPr>
            <a:r>
              <a:rPr lang="ru-RU" sz="2000" dirty="0" smtClean="0"/>
              <a:t>В целом использование </a:t>
            </a:r>
            <a:r>
              <a:rPr lang="en-US" sz="2000" dirty="0" smtClean="0"/>
              <a:t>AD </a:t>
            </a:r>
            <a:r>
              <a:rPr lang="ru-RU" sz="2000" dirty="0"/>
              <a:t>контроллера доменов в виртуализованной среде </a:t>
            </a:r>
            <a:r>
              <a:rPr lang="en-US" sz="2000" dirty="0"/>
              <a:t>Windows Azure </a:t>
            </a:r>
            <a:r>
              <a:rPr lang="ru-RU" sz="2000" dirty="0"/>
              <a:t>аналогично </a:t>
            </a:r>
            <a:r>
              <a:rPr lang="ru-RU" sz="2000" dirty="0" smtClean="0"/>
              <a:t>использованию </a:t>
            </a:r>
            <a:r>
              <a:rPr lang="ru-RU" sz="2000" dirty="0"/>
              <a:t>под </a:t>
            </a:r>
            <a:r>
              <a:rPr lang="en-US" sz="2000" dirty="0"/>
              <a:t>Hyper-V on-premise</a:t>
            </a:r>
            <a:endParaRPr lang="ru-RU" sz="2000" dirty="0"/>
          </a:p>
          <a:p>
            <a:pPr>
              <a:lnSpc>
                <a:spcPct val="150000"/>
              </a:lnSpc>
            </a:pPr>
            <a:r>
              <a:rPr lang="ru-RU" sz="2000" dirty="0" smtClean="0"/>
              <a:t>Привязка только к динамически выданному </a:t>
            </a:r>
            <a:r>
              <a:rPr lang="en-US" sz="2000" dirty="0" smtClean="0"/>
              <a:t>Windows Azure IP (</a:t>
            </a:r>
            <a:r>
              <a:rPr lang="ru-RU" sz="2000" dirty="0" smtClean="0"/>
              <a:t> адрес</a:t>
            </a:r>
            <a:r>
              <a:rPr lang="en-US" sz="2000" dirty="0" smtClean="0"/>
              <a:t> </a:t>
            </a:r>
            <a:r>
              <a:rPr lang="ru-RU" sz="2000" dirty="0" smtClean="0"/>
              <a:t>существует всё время жизни виртуальной машины )</a:t>
            </a:r>
            <a:endParaRPr lang="ru-RU" sz="2000" dirty="0"/>
          </a:p>
          <a:p>
            <a:pPr>
              <a:lnSpc>
                <a:spcPct val="150000"/>
              </a:lnSpc>
            </a:pPr>
            <a:r>
              <a:rPr lang="ru-RU" sz="2000" dirty="0" smtClean="0"/>
              <a:t>Данные </a:t>
            </a:r>
            <a:r>
              <a:rPr lang="en-US" sz="2000" dirty="0" smtClean="0"/>
              <a:t>AD </a:t>
            </a:r>
            <a:r>
              <a:rPr lang="ru-RU" sz="2000" dirty="0" smtClean="0"/>
              <a:t>должны быть на </a:t>
            </a:r>
            <a:r>
              <a:rPr lang="en-US" sz="2000" dirty="0" smtClean="0"/>
              <a:t>Data disk</a:t>
            </a:r>
            <a:r>
              <a:rPr lang="ru-RU" sz="2000" dirty="0" smtClean="0"/>
              <a:t> ( максимальный размер 1 ТБ ) – он более медленный ( </a:t>
            </a:r>
            <a:r>
              <a:rPr lang="en-US" sz="2000" dirty="0" smtClean="0"/>
              <a:t>write-</a:t>
            </a:r>
            <a:r>
              <a:rPr lang="en-US" sz="2000" dirty="0" err="1" smtClean="0"/>
              <a:t>throught</a:t>
            </a:r>
            <a:r>
              <a:rPr lang="en-US" sz="2000" dirty="0" smtClean="0"/>
              <a:t> caching )</a:t>
            </a:r>
            <a:endParaRPr lang="ru-RU" sz="2000" dirty="0" smtClean="0"/>
          </a:p>
          <a:p>
            <a:pPr>
              <a:lnSpc>
                <a:spcPct val="150000"/>
              </a:lnSpc>
            </a:pPr>
            <a:r>
              <a:rPr lang="ru-RU" sz="2000" dirty="0" smtClean="0"/>
              <a:t>Вместо </a:t>
            </a:r>
            <a:r>
              <a:rPr lang="en-US" sz="2000" dirty="0" smtClean="0"/>
              <a:t>Copy/restore </a:t>
            </a:r>
            <a:r>
              <a:rPr lang="ru-RU" sz="2000" dirty="0" smtClean="0"/>
              <a:t>всей системы в </a:t>
            </a:r>
            <a:r>
              <a:rPr lang="en-US" sz="2000" dirty="0" smtClean="0"/>
              <a:t>VHD </a:t>
            </a:r>
            <a:r>
              <a:rPr lang="ru-RU" sz="2000" dirty="0" smtClean="0"/>
              <a:t>рекомендуется использовать бэкапирование</a:t>
            </a:r>
            <a:r>
              <a:rPr lang="en-US" sz="2000" dirty="0" smtClean="0"/>
              <a:t> </a:t>
            </a:r>
            <a:r>
              <a:rPr lang="ru-RU" sz="2000" dirty="0" smtClean="0"/>
              <a:t>данных</a:t>
            </a:r>
          </a:p>
          <a:p>
            <a:pPr marL="0" indent="0">
              <a:buNone/>
            </a:pPr>
            <a:endParaRPr lang="en-US" sz="1400" dirty="0" smtClean="0"/>
          </a:p>
        </p:txBody>
      </p:sp>
    </p:spTree>
    <p:extLst>
      <p:ext uri="{BB962C8B-B14F-4D97-AF65-F5344CB8AC3E}">
        <p14:creationId xmlns:p14="http://schemas.microsoft.com/office/powerpoint/2010/main" val="1925968120"/>
      </p:ext>
    </p:extLst>
  </p:cSld>
  <p:clrMapOvr>
    <a:masterClrMapping/>
  </p:clrMapOvr>
  <p:timing>
    <p:tnLst>
      <p:par>
        <p:cTn id="1" dur="indefinite" restart="never" nodeType="tmRoot"/>
      </p:par>
    </p:tn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FAA7FB-71F0-4D31-BB76-D0CC98096162}"/>
</file>

<file path=customXml/itemProps2.xml><?xml version="1.0" encoding="utf-8"?>
<ds:datastoreItem xmlns:ds="http://schemas.openxmlformats.org/officeDocument/2006/customXml" ds:itemID="{D6C6A45D-4D38-4C89-B206-F1EB022A4D77}"/>
</file>

<file path=customXml/itemProps3.xml><?xml version="1.0" encoding="utf-8"?>
<ds:datastoreItem xmlns:ds="http://schemas.openxmlformats.org/officeDocument/2006/customXml" ds:itemID="{B482E23C-46CC-4D29-A204-D7B1758206AE}"/>
</file>

<file path=docProps/app.xml><?xml version="1.0" encoding="utf-8"?>
<Properties xmlns="http://schemas.openxmlformats.org/officeDocument/2006/extended-properties" xmlns:vt="http://schemas.openxmlformats.org/officeDocument/2006/docPropsVTypes">
  <TotalTime>6720</TotalTime>
  <Words>2105</Words>
  <Application>Microsoft Office PowerPoint</Application>
  <PresentationFormat>On-screen Show (4:3)</PresentationFormat>
  <Paragraphs>349</Paragraphs>
  <Slides>33</Slides>
  <Notes>7</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Специальное оформление</vt:lpstr>
      <vt:lpstr>Тема Office</vt:lpstr>
      <vt:lpstr>PowerPoint Presentation</vt:lpstr>
      <vt:lpstr>План</vt:lpstr>
      <vt:lpstr>Windows Azure - инфраструктура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Гибридное решение - Пряники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Open-source технологии </vt:lpstr>
      <vt:lpstr>Надежность и автомасштабирование</vt:lpstr>
      <vt:lpstr>Облако как связующее звено</vt:lpstr>
      <vt:lpstr>PowerPoint Presentation</vt:lpstr>
      <vt:lpstr>PowerPoint Presentation</vt:lpstr>
      <vt:lpstr>PowerPoint Presentation</vt:lpstr>
      <vt:lpstr>PowerPoint Presentation</vt:lpstr>
      <vt:lpstr>PowerPoint Presentation</vt:lpstr>
      <vt:lpstr>Спасибо за внимание!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eegorova</dc:creator>
  <cp:lastModifiedBy>Alexey Bokov</cp:lastModifiedBy>
  <cp:revision>75</cp:revision>
  <dcterms:created xsi:type="dcterms:W3CDTF">2011-11-29T06:49:09Z</dcterms:created>
  <dcterms:modified xsi:type="dcterms:W3CDTF">2012-06-18T08:57:00Z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0x010100FA73AA01B4D1634CBDA2E333B4817ABB</vt:lpwstr>
  </property>
</Properties>
</file>